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347" r:id="rId3"/>
    <p:sldId id="349" r:id="rId4"/>
    <p:sldId id="350" r:id="rId5"/>
    <p:sldId id="351" r:id="rId6"/>
    <p:sldId id="257" r:id="rId7"/>
    <p:sldId id="258" r:id="rId8"/>
    <p:sldId id="259" r:id="rId9"/>
    <p:sldId id="260" r:id="rId10"/>
    <p:sldId id="261" r:id="rId11"/>
    <p:sldId id="352"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353" r:id="rId40"/>
    <p:sldId id="354" r:id="rId41"/>
    <p:sldId id="289" r:id="rId42"/>
    <p:sldId id="290" r:id="rId43"/>
    <p:sldId id="291" r:id="rId44"/>
    <p:sldId id="292" r:id="rId45"/>
    <p:sldId id="293" r:id="rId46"/>
    <p:sldId id="294" r:id="rId47"/>
    <p:sldId id="295" r:id="rId48"/>
    <p:sldId id="355" r:id="rId49"/>
    <p:sldId id="296" r:id="rId50"/>
    <p:sldId id="297" r:id="rId51"/>
    <p:sldId id="298" r:id="rId52"/>
    <p:sldId id="356" r:id="rId53"/>
    <p:sldId id="357"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58" r:id="rId85"/>
    <p:sldId id="359"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Lst>
  <p:sldSz cx="12192000" cy="6858000"/>
  <p:notesSz cx="6858000" cy="9144000"/>
  <p:photoAlbum layout="2pic"/>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8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1079D-FCED-443E-8152-7685DA5C31C8}" type="datetimeFigureOut">
              <a:rPr lang="en-IN" smtClean="0"/>
              <a:t>15-02-2024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7FED0-9A82-43FB-A1D9-1EC6549AAA14}" type="slidenum">
              <a:rPr lang="en-IN" smtClean="0"/>
              <a:t>‹#›</a:t>
            </a:fld>
            <a:endParaRPr lang="en-IN"/>
          </a:p>
        </p:txBody>
      </p:sp>
    </p:spTree>
    <p:extLst>
      <p:ext uri="{BB962C8B-B14F-4D97-AF65-F5344CB8AC3E}">
        <p14:creationId xmlns:p14="http://schemas.microsoft.com/office/powerpoint/2010/main" val="3492420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B44A-4DC4-5B3F-A526-AA48ABCC6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E91D0A-FC80-338F-E9EB-EDF3119B25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DD1DDE-2B9C-468F-3C75-296DB0EA4758}"/>
              </a:ext>
            </a:extLst>
          </p:cNvPr>
          <p:cNvSpPr>
            <a:spLocks noGrp="1"/>
          </p:cNvSpPr>
          <p:nvPr>
            <p:ph type="dt" sz="half" idx="10"/>
          </p:nvPr>
        </p:nvSpPr>
        <p:spPr/>
        <p:txBody>
          <a:bodyPr/>
          <a:lstStyle/>
          <a:p>
            <a:fld id="{8BA32754-F0BE-4984-A984-4777C4525E15}" type="datetimeFigureOut">
              <a:rPr lang="en-IN" smtClean="0"/>
              <a:t>15-02-2024</a:t>
            </a:fld>
            <a:endParaRPr lang="en-IN"/>
          </a:p>
        </p:txBody>
      </p:sp>
      <p:sp>
        <p:nvSpPr>
          <p:cNvPr id="5" name="Footer Placeholder 4">
            <a:extLst>
              <a:ext uri="{FF2B5EF4-FFF2-40B4-BE49-F238E27FC236}">
                <a16:creationId xmlns:a16="http://schemas.microsoft.com/office/drawing/2014/main" id="{6C35B508-9B78-0A61-DE67-BA5CD7BB45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69B1D5-BE0D-379A-E9D6-46480C6C6DAF}"/>
              </a:ext>
            </a:extLst>
          </p:cNvPr>
          <p:cNvSpPr>
            <a:spLocks noGrp="1"/>
          </p:cNvSpPr>
          <p:nvPr>
            <p:ph type="sldNum" sz="quarter" idx="12"/>
          </p:nvPr>
        </p:nvSpPr>
        <p:spPr/>
        <p:txBody>
          <a:bodyPr/>
          <a:lstStyle/>
          <a:p>
            <a:fld id="{33EE51F0-4AEB-423B-8159-8F08CCB9DE51}" type="slidenum">
              <a:rPr lang="en-IN" smtClean="0"/>
              <a:t>‹#›</a:t>
            </a:fld>
            <a:endParaRPr lang="en-IN"/>
          </a:p>
        </p:txBody>
      </p:sp>
    </p:spTree>
    <p:extLst>
      <p:ext uri="{BB962C8B-B14F-4D97-AF65-F5344CB8AC3E}">
        <p14:creationId xmlns:p14="http://schemas.microsoft.com/office/powerpoint/2010/main" val="982844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F978-0B83-8F96-61EC-3CD9850C025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63625D-4C5B-EBB6-3ECE-8B3AE4512A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FF0EF0-B7D1-AB25-B6F8-7A1D5977C960}"/>
              </a:ext>
            </a:extLst>
          </p:cNvPr>
          <p:cNvSpPr>
            <a:spLocks noGrp="1"/>
          </p:cNvSpPr>
          <p:nvPr>
            <p:ph type="dt" sz="half" idx="10"/>
          </p:nvPr>
        </p:nvSpPr>
        <p:spPr/>
        <p:txBody>
          <a:bodyPr/>
          <a:lstStyle/>
          <a:p>
            <a:fld id="{8BA32754-F0BE-4984-A984-4777C4525E15}" type="datetimeFigureOut">
              <a:rPr lang="en-IN" smtClean="0"/>
              <a:t>15-02-2024</a:t>
            </a:fld>
            <a:endParaRPr lang="en-IN"/>
          </a:p>
        </p:txBody>
      </p:sp>
      <p:sp>
        <p:nvSpPr>
          <p:cNvPr id="5" name="Footer Placeholder 4">
            <a:extLst>
              <a:ext uri="{FF2B5EF4-FFF2-40B4-BE49-F238E27FC236}">
                <a16:creationId xmlns:a16="http://schemas.microsoft.com/office/drawing/2014/main" id="{5E935ADF-BD6F-498C-A932-3F061C144B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6825CD-E5A0-0CAF-7D16-02A3458EA7C4}"/>
              </a:ext>
            </a:extLst>
          </p:cNvPr>
          <p:cNvSpPr>
            <a:spLocks noGrp="1"/>
          </p:cNvSpPr>
          <p:nvPr>
            <p:ph type="sldNum" sz="quarter" idx="12"/>
          </p:nvPr>
        </p:nvSpPr>
        <p:spPr/>
        <p:txBody>
          <a:bodyPr/>
          <a:lstStyle/>
          <a:p>
            <a:fld id="{33EE51F0-4AEB-423B-8159-8F08CCB9DE51}" type="slidenum">
              <a:rPr lang="en-IN" smtClean="0"/>
              <a:t>‹#›</a:t>
            </a:fld>
            <a:endParaRPr lang="en-IN"/>
          </a:p>
        </p:txBody>
      </p:sp>
    </p:spTree>
    <p:extLst>
      <p:ext uri="{BB962C8B-B14F-4D97-AF65-F5344CB8AC3E}">
        <p14:creationId xmlns:p14="http://schemas.microsoft.com/office/powerpoint/2010/main" val="3947891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A81C88-3CF0-D21A-3835-D68CF6A625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3C9853-C943-8E10-5BDC-69CFE516FB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D832D7-681A-6D79-CD98-41B5DEB68938}"/>
              </a:ext>
            </a:extLst>
          </p:cNvPr>
          <p:cNvSpPr>
            <a:spLocks noGrp="1"/>
          </p:cNvSpPr>
          <p:nvPr>
            <p:ph type="dt" sz="half" idx="10"/>
          </p:nvPr>
        </p:nvSpPr>
        <p:spPr/>
        <p:txBody>
          <a:bodyPr/>
          <a:lstStyle/>
          <a:p>
            <a:fld id="{8BA32754-F0BE-4984-A984-4777C4525E15}" type="datetimeFigureOut">
              <a:rPr lang="en-IN" smtClean="0"/>
              <a:t>15-02-2024</a:t>
            </a:fld>
            <a:endParaRPr lang="en-IN"/>
          </a:p>
        </p:txBody>
      </p:sp>
      <p:sp>
        <p:nvSpPr>
          <p:cNvPr id="5" name="Footer Placeholder 4">
            <a:extLst>
              <a:ext uri="{FF2B5EF4-FFF2-40B4-BE49-F238E27FC236}">
                <a16:creationId xmlns:a16="http://schemas.microsoft.com/office/drawing/2014/main" id="{20B388DF-112B-ABA8-2955-65B1298A88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2F4CD8-6A98-28E4-5C07-F726F1D1213A}"/>
              </a:ext>
            </a:extLst>
          </p:cNvPr>
          <p:cNvSpPr>
            <a:spLocks noGrp="1"/>
          </p:cNvSpPr>
          <p:nvPr>
            <p:ph type="sldNum" sz="quarter" idx="12"/>
          </p:nvPr>
        </p:nvSpPr>
        <p:spPr/>
        <p:txBody>
          <a:bodyPr/>
          <a:lstStyle/>
          <a:p>
            <a:fld id="{33EE51F0-4AEB-423B-8159-8F08CCB9DE51}" type="slidenum">
              <a:rPr lang="en-IN" smtClean="0"/>
              <a:t>‹#›</a:t>
            </a:fld>
            <a:endParaRPr lang="en-IN"/>
          </a:p>
        </p:txBody>
      </p:sp>
    </p:spTree>
    <p:extLst>
      <p:ext uri="{BB962C8B-B14F-4D97-AF65-F5344CB8AC3E}">
        <p14:creationId xmlns:p14="http://schemas.microsoft.com/office/powerpoint/2010/main" val="3679902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164D2-6AFD-3C06-F9F0-621F909500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5649EB-DB67-DFFA-CDEF-2F85235F47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5E8A93-3239-EBD7-7A44-41E832419AA5}"/>
              </a:ext>
            </a:extLst>
          </p:cNvPr>
          <p:cNvSpPr>
            <a:spLocks noGrp="1"/>
          </p:cNvSpPr>
          <p:nvPr>
            <p:ph type="dt" sz="half" idx="10"/>
          </p:nvPr>
        </p:nvSpPr>
        <p:spPr/>
        <p:txBody>
          <a:bodyPr/>
          <a:lstStyle/>
          <a:p>
            <a:fld id="{8BA32754-F0BE-4984-A984-4777C4525E15}" type="datetimeFigureOut">
              <a:rPr lang="en-IN" smtClean="0"/>
              <a:t>15-02-2024</a:t>
            </a:fld>
            <a:endParaRPr lang="en-IN"/>
          </a:p>
        </p:txBody>
      </p:sp>
      <p:sp>
        <p:nvSpPr>
          <p:cNvPr id="5" name="Footer Placeholder 4">
            <a:extLst>
              <a:ext uri="{FF2B5EF4-FFF2-40B4-BE49-F238E27FC236}">
                <a16:creationId xmlns:a16="http://schemas.microsoft.com/office/drawing/2014/main" id="{844B5A29-7FF2-0829-72BE-418813BCF3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7E0813-16A3-DAE8-574C-2669C627DD7B}"/>
              </a:ext>
            </a:extLst>
          </p:cNvPr>
          <p:cNvSpPr>
            <a:spLocks noGrp="1"/>
          </p:cNvSpPr>
          <p:nvPr>
            <p:ph type="sldNum" sz="quarter" idx="12"/>
          </p:nvPr>
        </p:nvSpPr>
        <p:spPr/>
        <p:txBody>
          <a:bodyPr/>
          <a:lstStyle/>
          <a:p>
            <a:fld id="{33EE51F0-4AEB-423B-8159-8F08CCB9DE51}" type="slidenum">
              <a:rPr lang="en-IN" smtClean="0"/>
              <a:t>‹#›</a:t>
            </a:fld>
            <a:endParaRPr lang="en-IN"/>
          </a:p>
        </p:txBody>
      </p:sp>
    </p:spTree>
    <p:extLst>
      <p:ext uri="{BB962C8B-B14F-4D97-AF65-F5344CB8AC3E}">
        <p14:creationId xmlns:p14="http://schemas.microsoft.com/office/powerpoint/2010/main" val="4227661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EE46-A336-B9EF-E982-AFD357910D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C20CBC-0E8B-432B-5F82-15EC4E51D2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BA10-5A3D-0893-7D9D-5691732C198D}"/>
              </a:ext>
            </a:extLst>
          </p:cNvPr>
          <p:cNvSpPr>
            <a:spLocks noGrp="1"/>
          </p:cNvSpPr>
          <p:nvPr>
            <p:ph type="dt" sz="half" idx="10"/>
          </p:nvPr>
        </p:nvSpPr>
        <p:spPr/>
        <p:txBody>
          <a:bodyPr/>
          <a:lstStyle/>
          <a:p>
            <a:fld id="{8BA32754-F0BE-4984-A984-4777C4525E15}" type="datetimeFigureOut">
              <a:rPr lang="en-IN" smtClean="0"/>
              <a:t>15-02-2024</a:t>
            </a:fld>
            <a:endParaRPr lang="en-IN"/>
          </a:p>
        </p:txBody>
      </p:sp>
      <p:sp>
        <p:nvSpPr>
          <p:cNvPr id="5" name="Footer Placeholder 4">
            <a:extLst>
              <a:ext uri="{FF2B5EF4-FFF2-40B4-BE49-F238E27FC236}">
                <a16:creationId xmlns:a16="http://schemas.microsoft.com/office/drawing/2014/main" id="{884649F0-2EF8-19AD-BE74-8B5B157C5C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B3D22D-CF08-0698-C050-C020D2DD8559}"/>
              </a:ext>
            </a:extLst>
          </p:cNvPr>
          <p:cNvSpPr>
            <a:spLocks noGrp="1"/>
          </p:cNvSpPr>
          <p:nvPr>
            <p:ph type="sldNum" sz="quarter" idx="12"/>
          </p:nvPr>
        </p:nvSpPr>
        <p:spPr/>
        <p:txBody>
          <a:bodyPr/>
          <a:lstStyle/>
          <a:p>
            <a:fld id="{33EE51F0-4AEB-423B-8159-8F08CCB9DE51}" type="slidenum">
              <a:rPr lang="en-IN" smtClean="0"/>
              <a:t>‹#›</a:t>
            </a:fld>
            <a:endParaRPr lang="en-IN"/>
          </a:p>
        </p:txBody>
      </p:sp>
    </p:spTree>
    <p:extLst>
      <p:ext uri="{BB962C8B-B14F-4D97-AF65-F5344CB8AC3E}">
        <p14:creationId xmlns:p14="http://schemas.microsoft.com/office/powerpoint/2010/main" val="1569095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D22B-C980-AEDF-506C-E5502AF6AE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059450-BA9E-4102-48AB-0166C34C90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518B40A-B390-8DB7-C9F4-4E64EF0E58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0F3BD6C-ACB5-F37F-F5A3-3417F111A64D}"/>
              </a:ext>
            </a:extLst>
          </p:cNvPr>
          <p:cNvSpPr>
            <a:spLocks noGrp="1"/>
          </p:cNvSpPr>
          <p:nvPr>
            <p:ph type="dt" sz="half" idx="10"/>
          </p:nvPr>
        </p:nvSpPr>
        <p:spPr/>
        <p:txBody>
          <a:bodyPr/>
          <a:lstStyle/>
          <a:p>
            <a:fld id="{8BA32754-F0BE-4984-A984-4777C4525E15}" type="datetimeFigureOut">
              <a:rPr lang="en-IN" smtClean="0"/>
              <a:t>15-02-2024</a:t>
            </a:fld>
            <a:endParaRPr lang="en-IN"/>
          </a:p>
        </p:txBody>
      </p:sp>
      <p:sp>
        <p:nvSpPr>
          <p:cNvPr id="6" name="Footer Placeholder 5">
            <a:extLst>
              <a:ext uri="{FF2B5EF4-FFF2-40B4-BE49-F238E27FC236}">
                <a16:creationId xmlns:a16="http://schemas.microsoft.com/office/drawing/2014/main" id="{2DF49C24-6DED-26B4-0BAA-73D693E9EA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97A2A6-A5F0-A471-54D7-438407B25D7A}"/>
              </a:ext>
            </a:extLst>
          </p:cNvPr>
          <p:cNvSpPr>
            <a:spLocks noGrp="1"/>
          </p:cNvSpPr>
          <p:nvPr>
            <p:ph type="sldNum" sz="quarter" idx="12"/>
          </p:nvPr>
        </p:nvSpPr>
        <p:spPr/>
        <p:txBody>
          <a:bodyPr/>
          <a:lstStyle/>
          <a:p>
            <a:fld id="{33EE51F0-4AEB-423B-8159-8F08CCB9DE51}" type="slidenum">
              <a:rPr lang="en-IN" smtClean="0"/>
              <a:t>‹#›</a:t>
            </a:fld>
            <a:endParaRPr lang="en-IN"/>
          </a:p>
        </p:txBody>
      </p:sp>
    </p:spTree>
    <p:extLst>
      <p:ext uri="{BB962C8B-B14F-4D97-AF65-F5344CB8AC3E}">
        <p14:creationId xmlns:p14="http://schemas.microsoft.com/office/powerpoint/2010/main" val="215762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844D9-EED3-B764-8002-DCB600D0D2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F478F9-2B93-E60F-E04E-A13DFFDE01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6A1E4-BCB2-2AFA-BE08-1FCF2140C8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84001D-9149-1245-6445-244F02E76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449CC2-019F-94D1-F813-F606285D1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B6E2459-5D4D-CA29-6D49-3758496534B1}"/>
              </a:ext>
            </a:extLst>
          </p:cNvPr>
          <p:cNvSpPr>
            <a:spLocks noGrp="1"/>
          </p:cNvSpPr>
          <p:nvPr>
            <p:ph type="dt" sz="half" idx="10"/>
          </p:nvPr>
        </p:nvSpPr>
        <p:spPr/>
        <p:txBody>
          <a:bodyPr/>
          <a:lstStyle/>
          <a:p>
            <a:fld id="{8BA32754-F0BE-4984-A984-4777C4525E15}" type="datetimeFigureOut">
              <a:rPr lang="en-IN" smtClean="0"/>
              <a:t>15-02-2024</a:t>
            </a:fld>
            <a:endParaRPr lang="en-IN"/>
          </a:p>
        </p:txBody>
      </p:sp>
      <p:sp>
        <p:nvSpPr>
          <p:cNvPr id="8" name="Footer Placeholder 7">
            <a:extLst>
              <a:ext uri="{FF2B5EF4-FFF2-40B4-BE49-F238E27FC236}">
                <a16:creationId xmlns:a16="http://schemas.microsoft.com/office/drawing/2014/main" id="{F3770B25-8616-7272-9A02-3ACF87474C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5A1CCB5-8B0F-91F4-BC09-6A2278706CD0}"/>
              </a:ext>
            </a:extLst>
          </p:cNvPr>
          <p:cNvSpPr>
            <a:spLocks noGrp="1"/>
          </p:cNvSpPr>
          <p:nvPr>
            <p:ph type="sldNum" sz="quarter" idx="12"/>
          </p:nvPr>
        </p:nvSpPr>
        <p:spPr/>
        <p:txBody>
          <a:bodyPr/>
          <a:lstStyle/>
          <a:p>
            <a:fld id="{33EE51F0-4AEB-423B-8159-8F08CCB9DE51}" type="slidenum">
              <a:rPr lang="en-IN" smtClean="0"/>
              <a:t>‹#›</a:t>
            </a:fld>
            <a:endParaRPr lang="en-IN"/>
          </a:p>
        </p:txBody>
      </p:sp>
    </p:spTree>
    <p:extLst>
      <p:ext uri="{BB962C8B-B14F-4D97-AF65-F5344CB8AC3E}">
        <p14:creationId xmlns:p14="http://schemas.microsoft.com/office/powerpoint/2010/main" val="1493583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257A-07F3-8B22-667D-41DF31621A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8460290-310E-FC10-9C70-11716F1BDB2E}"/>
              </a:ext>
            </a:extLst>
          </p:cNvPr>
          <p:cNvSpPr>
            <a:spLocks noGrp="1"/>
          </p:cNvSpPr>
          <p:nvPr>
            <p:ph type="dt" sz="half" idx="10"/>
          </p:nvPr>
        </p:nvSpPr>
        <p:spPr/>
        <p:txBody>
          <a:bodyPr/>
          <a:lstStyle/>
          <a:p>
            <a:fld id="{8BA32754-F0BE-4984-A984-4777C4525E15}" type="datetimeFigureOut">
              <a:rPr lang="en-IN" smtClean="0"/>
              <a:t>15-02-2024</a:t>
            </a:fld>
            <a:endParaRPr lang="en-IN"/>
          </a:p>
        </p:txBody>
      </p:sp>
      <p:sp>
        <p:nvSpPr>
          <p:cNvPr id="4" name="Footer Placeholder 3">
            <a:extLst>
              <a:ext uri="{FF2B5EF4-FFF2-40B4-BE49-F238E27FC236}">
                <a16:creationId xmlns:a16="http://schemas.microsoft.com/office/drawing/2014/main" id="{3BC71349-38C6-3316-F857-58A3B8E7269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71DD4C4-A41A-026D-91FA-37CE9E278F07}"/>
              </a:ext>
            </a:extLst>
          </p:cNvPr>
          <p:cNvSpPr>
            <a:spLocks noGrp="1"/>
          </p:cNvSpPr>
          <p:nvPr>
            <p:ph type="sldNum" sz="quarter" idx="12"/>
          </p:nvPr>
        </p:nvSpPr>
        <p:spPr/>
        <p:txBody>
          <a:bodyPr/>
          <a:lstStyle/>
          <a:p>
            <a:fld id="{33EE51F0-4AEB-423B-8159-8F08CCB9DE51}" type="slidenum">
              <a:rPr lang="en-IN" smtClean="0"/>
              <a:t>‹#›</a:t>
            </a:fld>
            <a:endParaRPr lang="en-IN"/>
          </a:p>
        </p:txBody>
      </p:sp>
    </p:spTree>
    <p:extLst>
      <p:ext uri="{BB962C8B-B14F-4D97-AF65-F5344CB8AC3E}">
        <p14:creationId xmlns:p14="http://schemas.microsoft.com/office/powerpoint/2010/main" val="2428386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B39133-E16A-7D2C-17F0-9B9601F933E0}"/>
              </a:ext>
            </a:extLst>
          </p:cNvPr>
          <p:cNvSpPr>
            <a:spLocks noGrp="1"/>
          </p:cNvSpPr>
          <p:nvPr>
            <p:ph type="dt" sz="half" idx="10"/>
          </p:nvPr>
        </p:nvSpPr>
        <p:spPr/>
        <p:txBody>
          <a:bodyPr/>
          <a:lstStyle/>
          <a:p>
            <a:fld id="{8BA32754-F0BE-4984-A984-4777C4525E15}" type="datetimeFigureOut">
              <a:rPr lang="en-IN" smtClean="0"/>
              <a:t>15-02-2024</a:t>
            </a:fld>
            <a:endParaRPr lang="en-IN"/>
          </a:p>
        </p:txBody>
      </p:sp>
      <p:sp>
        <p:nvSpPr>
          <p:cNvPr id="3" name="Footer Placeholder 2">
            <a:extLst>
              <a:ext uri="{FF2B5EF4-FFF2-40B4-BE49-F238E27FC236}">
                <a16:creationId xmlns:a16="http://schemas.microsoft.com/office/drawing/2014/main" id="{2A83E3DA-B606-CE3C-BB66-108CDE6E35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0963C94-7B7F-8DE0-11AD-AEBE9159D1BF}"/>
              </a:ext>
            </a:extLst>
          </p:cNvPr>
          <p:cNvSpPr>
            <a:spLocks noGrp="1"/>
          </p:cNvSpPr>
          <p:nvPr>
            <p:ph type="sldNum" sz="quarter" idx="12"/>
          </p:nvPr>
        </p:nvSpPr>
        <p:spPr/>
        <p:txBody>
          <a:bodyPr/>
          <a:lstStyle/>
          <a:p>
            <a:fld id="{33EE51F0-4AEB-423B-8159-8F08CCB9DE51}" type="slidenum">
              <a:rPr lang="en-IN" smtClean="0"/>
              <a:t>‹#›</a:t>
            </a:fld>
            <a:endParaRPr lang="en-IN"/>
          </a:p>
        </p:txBody>
      </p:sp>
    </p:spTree>
    <p:extLst>
      <p:ext uri="{BB962C8B-B14F-4D97-AF65-F5344CB8AC3E}">
        <p14:creationId xmlns:p14="http://schemas.microsoft.com/office/powerpoint/2010/main" val="2443617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37A62-A801-5C1C-530A-24FB063E8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CCCBE9-CA23-1C1A-024C-2E8587E492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52BA46-D51A-BA83-5997-CB12A7B0B6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57941F-B83B-1B28-39CA-EB219C1E1962}"/>
              </a:ext>
            </a:extLst>
          </p:cNvPr>
          <p:cNvSpPr>
            <a:spLocks noGrp="1"/>
          </p:cNvSpPr>
          <p:nvPr>
            <p:ph type="dt" sz="half" idx="10"/>
          </p:nvPr>
        </p:nvSpPr>
        <p:spPr/>
        <p:txBody>
          <a:bodyPr/>
          <a:lstStyle/>
          <a:p>
            <a:fld id="{8BA32754-F0BE-4984-A984-4777C4525E15}" type="datetimeFigureOut">
              <a:rPr lang="en-IN" smtClean="0"/>
              <a:t>15-02-2024</a:t>
            </a:fld>
            <a:endParaRPr lang="en-IN"/>
          </a:p>
        </p:txBody>
      </p:sp>
      <p:sp>
        <p:nvSpPr>
          <p:cNvPr id="6" name="Footer Placeholder 5">
            <a:extLst>
              <a:ext uri="{FF2B5EF4-FFF2-40B4-BE49-F238E27FC236}">
                <a16:creationId xmlns:a16="http://schemas.microsoft.com/office/drawing/2014/main" id="{C4A7C297-6A75-39FA-9FCE-77A08707BB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6EB418-418A-9DA3-4C57-17ADC510510E}"/>
              </a:ext>
            </a:extLst>
          </p:cNvPr>
          <p:cNvSpPr>
            <a:spLocks noGrp="1"/>
          </p:cNvSpPr>
          <p:nvPr>
            <p:ph type="sldNum" sz="quarter" idx="12"/>
          </p:nvPr>
        </p:nvSpPr>
        <p:spPr/>
        <p:txBody>
          <a:bodyPr/>
          <a:lstStyle/>
          <a:p>
            <a:fld id="{33EE51F0-4AEB-423B-8159-8F08CCB9DE51}" type="slidenum">
              <a:rPr lang="en-IN" smtClean="0"/>
              <a:t>‹#›</a:t>
            </a:fld>
            <a:endParaRPr lang="en-IN"/>
          </a:p>
        </p:txBody>
      </p:sp>
    </p:spTree>
    <p:extLst>
      <p:ext uri="{BB962C8B-B14F-4D97-AF65-F5344CB8AC3E}">
        <p14:creationId xmlns:p14="http://schemas.microsoft.com/office/powerpoint/2010/main" val="92080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393A0-BA9C-6879-DDD3-4BA141029D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60B6689-C32F-6B3D-BF4E-4844BCF920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2C29C7-EE29-D10D-3DE3-9A4A9D0A2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6D104-401E-B0D3-D2DF-3CB2AAC83A4A}"/>
              </a:ext>
            </a:extLst>
          </p:cNvPr>
          <p:cNvSpPr>
            <a:spLocks noGrp="1"/>
          </p:cNvSpPr>
          <p:nvPr>
            <p:ph type="dt" sz="half" idx="10"/>
          </p:nvPr>
        </p:nvSpPr>
        <p:spPr/>
        <p:txBody>
          <a:bodyPr/>
          <a:lstStyle/>
          <a:p>
            <a:fld id="{8BA32754-F0BE-4984-A984-4777C4525E15}" type="datetimeFigureOut">
              <a:rPr lang="en-IN" smtClean="0"/>
              <a:t>15-02-2024</a:t>
            </a:fld>
            <a:endParaRPr lang="en-IN"/>
          </a:p>
        </p:txBody>
      </p:sp>
      <p:sp>
        <p:nvSpPr>
          <p:cNvPr id="6" name="Footer Placeholder 5">
            <a:extLst>
              <a:ext uri="{FF2B5EF4-FFF2-40B4-BE49-F238E27FC236}">
                <a16:creationId xmlns:a16="http://schemas.microsoft.com/office/drawing/2014/main" id="{B3D753C2-54D7-869B-300F-1D12EF8B8D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6E438F-8375-C1FA-7716-88C272486DB8}"/>
              </a:ext>
            </a:extLst>
          </p:cNvPr>
          <p:cNvSpPr>
            <a:spLocks noGrp="1"/>
          </p:cNvSpPr>
          <p:nvPr>
            <p:ph type="sldNum" sz="quarter" idx="12"/>
          </p:nvPr>
        </p:nvSpPr>
        <p:spPr/>
        <p:txBody>
          <a:bodyPr/>
          <a:lstStyle/>
          <a:p>
            <a:fld id="{33EE51F0-4AEB-423B-8159-8F08CCB9DE51}" type="slidenum">
              <a:rPr lang="en-IN" smtClean="0"/>
              <a:t>‹#›</a:t>
            </a:fld>
            <a:endParaRPr lang="en-IN"/>
          </a:p>
        </p:txBody>
      </p:sp>
    </p:spTree>
    <p:extLst>
      <p:ext uri="{BB962C8B-B14F-4D97-AF65-F5344CB8AC3E}">
        <p14:creationId xmlns:p14="http://schemas.microsoft.com/office/powerpoint/2010/main" val="3628841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E998AE-B3A6-77BC-6D36-4EE9D551AA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EB520F-2C98-0769-B734-CCA83560EA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BD395D-9121-1166-E2F0-D17171F4DF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A32754-F0BE-4984-A984-4777C4525E15}" type="datetimeFigureOut">
              <a:rPr lang="en-IN" smtClean="0"/>
              <a:t>15-02-2024</a:t>
            </a:fld>
            <a:endParaRPr lang="en-IN"/>
          </a:p>
        </p:txBody>
      </p:sp>
      <p:sp>
        <p:nvSpPr>
          <p:cNvPr id="5" name="Footer Placeholder 4">
            <a:extLst>
              <a:ext uri="{FF2B5EF4-FFF2-40B4-BE49-F238E27FC236}">
                <a16:creationId xmlns:a16="http://schemas.microsoft.com/office/drawing/2014/main" id="{90A9123B-56C9-7909-8E59-A8A5AFA006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95A022B-6037-68B6-1B2E-D16AA78048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EE51F0-4AEB-423B-8159-8F08CCB9DE51}" type="slidenum">
              <a:rPr lang="en-IN" smtClean="0"/>
              <a:t>‹#›</a:t>
            </a:fld>
            <a:endParaRPr lang="en-IN"/>
          </a:p>
        </p:txBody>
      </p:sp>
    </p:spTree>
    <p:extLst>
      <p:ext uri="{BB962C8B-B14F-4D97-AF65-F5344CB8AC3E}">
        <p14:creationId xmlns:p14="http://schemas.microsoft.com/office/powerpoint/2010/main" val="283943760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catalog.us-east-1.prod.workshops.aws/workshops/85cd2bb2-7f79-4e96-bdee-8078e469752a/en-US/introduction#architecture-overview"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ws-samples/aws-three-tier-web-architecture-worksho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AF6C-A85A-6740-BEAE-2D50D2DD4333}"/>
              </a:ext>
            </a:extLst>
          </p:cNvPr>
          <p:cNvSpPr>
            <a:spLocks noGrp="1"/>
          </p:cNvSpPr>
          <p:nvPr>
            <p:ph type="ctrTitle"/>
          </p:nvPr>
        </p:nvSpPr>
        <p:spPr/>
        <p:txBody>
          <a:bodyPr/>
          <a:lstStyle/>
          <a:p>
            <a:r>
              <a:rPr lang="en-IN" sz="6000" b="1" dirty="0">
                <a:solidFill>
                  <a:schemeClr val="bg1"/>
                </a:solidFill>
              </a:rPr>
              <a:t>AWS THREE-TIER WEB ARCHITUCTURE</a:t>
            </a:r>
            <a:endParaRPr lang="en-IN" b="1" dirty="0">
              <a:solidFill>
                <a:schemeClr val="bg1"/>
              </a:solidFill>
            </a:endParaRPr>
          </a:p>
        </p:txBody>
      </p:sp>
      <p:sp>
        <p:nvSpPr>
          <p:cNvPr id="3" name="Subtitle 2">
            <a:extLst>
              <a:ext uri="{FF2B5EF4-FFF2-40B4-BE49-F238E27FC236}">
                <a16:creationId xmlns:a16="http://schemas.microsoft.com/office/drawing/2014/main" id="{A18ED390-AAEF-B0E7-9164-6A3A80912028}"/>
              </a:ext>
            </a:extLst>
          </p:cNvPr>
          <p:cNvSpPr>
            <a:spLocks noGrp="1"/>
          </p:cNvSpPr>
          <p:nvPr>
            <p:ph type="subTitle" idx="1"/>
          </p:nvPr>
        </p:nvSpPr>
        <p:spPr/>
        <p:txBody>
          <a:bodyPr/>
          <a:lstStyle/>
          <a:p>
            <a:r>
              <a:rPr lang="en-IN" dirty="0"/>
              <a:t>by Akash Gowda</a:t>
            </a:r>
          </a:p>
        </p:txBody>
      </p:sp>
    </p:spTree>
    <p:extLst>
      <p:ext uri="{BB962C8B-B14F-4D97-AF65-F5344CB8AC3E}">
        <p14:creationId xmlns:p14="http://schemas.microsoft.com/office/powerpoint/2010/main" val="2713383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86)">
            <a:extLst>
              <a:ext uri="{FF2B5EF4-FFF2-40B4-BE49-F238E27FC236}">
                <a16:creationId xmlns:a16="http://schemas.microsoft.com/office/drawing/2014/main" id="{803FCEC5-B0F4-6A16-49FF-E043FE48B28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387)">
            <a:extLst>
              <a:ext uri="{FF2B5EF4-FFF2-40B4-BE49-F238E27FC236}">
                <a16:creationId xmlns:a16="http://schemas.microsoft.com/office/drawing/2014/main" id="{0A0E1317-6C53-FD77-CC87-D83CC8B0C69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A1479FB3-EB36-5176-B375-041C3FF94EFB}"/>
              </a:ext>
            </a:extLst>
          </p:cNvPr>
          <p:cNvSpPr txBox="1"/>
          <p:nvPr/>
        </p:nvSpPr>
        <p:spPr>
          <a:xfrm>
            <a:off x="551384" y="836712"/>
            <a:ext cx="640871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rgbClr val="16191F"/>
                </a:solidFill>
                <a:effectLst/>
                <a:latin typeface="Amazon Ember"/>
              </a:rPr>
              <a:t>Give a name to the role, and then click </a:t>
            </a:r>
            <a:r>
              <a:rPr lang="en-US" sz="2200" b="1" i="0" dirty="0">
                <a:solidFill>
                  <a:srgbClr val="16191F"/>
                </a:solidFill>
                <a:effectLst/>
                <a:latin typeface="Amazon Ember"/>
              </a:rPr>
              <a:t>Create Role</a:t>
            </a:r>
            <a:r>
              <a:rPr lang="en-US" sz="2200" b="0" i="0" dirty="0">
                <a:solidFill>
                  <a:srgbClr val="16191F"/>
                </a:solidFill>
                <a:effectLst/>
                <a:latin typeface="Amazon Ember"/>
              </a:rPr>
              <a:t>.</a:t>
            </a:r>
          </a:p>
        </p:txBody>
      </p:sp>
    </p:spTree>
    <p:extLst>
      <p:ext uri="{BB962C8B-B14F-4D97-AF65-F5344CB8AC3E}">
        <p14:creationId xmlns:p14="http://schemas.microsoft.com/office/powerpoint/2010/main" val="17367165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50)">
            <a:extLst>
              <a:ext uri="{FF2B5EF4-FFF2-40B4-BE49-F238E27FC236}">
                <a16:creationId xmlns:a16="http://schemas.microsoft.com/office/drawing/2014/main" id="{78687E8D-F8AC-B3EE-FD48-559E44D6062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51)">
            <a:extLst>
              <a:ext uri="{FF2B5EF4-FFF2-40B4-BE49-F238E27FC236}">
                <a16:creationId xmlns:a16="http://schemas.microsoft.com/office/drawing/2014/main" id="{B1CCA744-9AAE-97B0-3D1A-70E68811F71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Tree>
    <p:extLst>
      <p:ext uri="{BB962C8B-B14F-4D97-AF65-F5344CB8AC3E}">
        <p14:creationId xmlns:p14="http://schemas.microsoft.com/office/powerpoint/2010/main" val="22138004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52)">
            <a:extLst>
              <a:ext uri="{FF2B5EF4-FFF2-40B4-BE49-F238E27FC236}">
                <a16:creationId xmlns:a16="http://schemas.microsoft.com/office/drawing/2014/main" id="{E0C7C5A8-B387-511B-AC4A-C980A5537D5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53)">
            <a:extLst>
              <a:ext uri="{FF2B5EF4-FFF2-40B4-BE49-F238E27FC236}">
                <a16:creationId xmlns:a16="http://schemas.microsoft.com/office/drawing/2014/main" id="{37B4CBAF-917A-E9F7-5474-F70DA23FF08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Tree>
    <p:extLst>
      <p:ext uri="{BB962C8B-B14F-4D97-AF65-F5344CB8AC3E}">
        <p14:creationId xmlns:p14="http://schemas.microsoft.com/office/powerpoint/2010/main" val="25658463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54)">
            <a:extLst>
              <a:ext uri="{FF2B5EF4-FFF2-40B4-BE49-F238E27FC236}">
                <a16:creationId xmlns:a16="http://schemas.microsoft.com/office/drawing/2014/main" id="{593A47BE-AB95-6631-421E-1B81AD4986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55)">
            <a:extLst>
              <a:ext uri="{FF2B5EF4-FFF2-40B4-BE49-F238E27FC236}">
                <a16:creationId xmlns:a16="http://schemas.microsoft.com/office/drawing/2014/main" id="{D9174BD6-9502-99EE-D85C-30E9CA699F3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8E90A93E-75FA-D8F8-6489-EFB71F4FB7D9}"/>
              </a:ext>
            </a:extLst>
          </p:cNvPr>
          <p:cNvSpPr txBox="1"/>
          <p:nvPr/>
        </p:nvSpPr>
        <p:spPr>
          <a:xfrm>
            <a:off x="263352" y="5107831"/>
            <a:ext cx="11449272" cy="769441"/>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Create the auto scaling group copy the application load balancer DNS to check if our application is working</a:t>
            </a:r>
            <a:r>
              <a:rPr lang="en-US" sz="2200" b="0" i="0" dirty="0">
                <a:solidFill>
                  <a:schemeClr val="bg1"/>
                </a:solidFill>
                <a:effectLst/>
                <a:latin typeface="Amazon Ember"/>
              </a:rPr>
              <a:t>.</a:t>
            </a:r>
          </a:p>
        </p:txBody>
      </p:sp>
    </p:spTree>
    <p:extLst>
      <p:ext uri="{BB962C8B-B14F-4D97-AF65-F5344CB8AC3E}">
        <p14:creationId xmlns:p14="http://schemas.microsoft.com/office/powerpoint/2010/main" val="35386723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56)">
            <a:extLst>
              <a:ext uri="{FF2B5EF4-FFF2-40B4-BE49-F238E27FC236}">
                <a16:creationId xmlns:a16="http://schemas.microsoft.com/office/drawing/2014/main" id="{91E886A1-6B6D-9757-3DB5-C816F8F9133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57)">
            <a:extLst>
              <a:ext uri="{FF2B5EF4-FFF2-40B4-BE49-F238E27FC236}">
                <a16:creationId xmlns:a16="http://schemas.microsoft.com/office/drawing/2014/main" id="{FC46650A-EA0A-A02A-AF87-0FC84768BD6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AFF9ECB7-EEB2-5CDD-55DB-BCD811A5A74F}"/>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It is !!</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358035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8671-3B64-E83D-71EF-6CC82724F457}"/>
              </a:ext>
            </a:extLst>
          </p:cNvPr>
          <p:cNvSpPr>
            <a:spLocks noGrp="1"/>
          </p:cNvSpPr>
          <p:nvPr>
            <p:ph type="title"/>
          </p:nvPr>
        </p:nvSpPr>
        <p:spPr/>
        <p:txBody>
          <a:bodyPr>
            <a:normAutofit/>
          </a:bodyPr>
          <a:lstStyle/>
          <a:p>
            <a:r>
              <a:rPr lang="en-IN" sz="3200" b="1" dirty="0">
                <a:solidFill>
                  <a:schemeClr val="bg1"/>
                </a:solidFill>
              </a:rPr>
              <a:t>2. Networking and Security</a:t>
            </a:r>
          </a:p>
        </p:txBody>
      </p:sp>
      <p:sp>
        <p:nvSpPr>
          <p:cNvPr id="3" name="Content Placeholder 2">
            <a:extLst>
              <a:ext uri="{FF2B5EF4-FFF2-40B4-BE49-F238E27FC236}">
                <a16:creationId xmlns:a16="http://schemas.microsoft.com/office/drawing/2014/main" id="{E04DBF50-ECFB-B5EA-5F6A-FC9C0A9C228D}"/>
              </a:ext>
            </a:extLst>
          </p:cNvPr>
          <p:cNvSpPr>
            <a:spLocks noGrp="1"/>
          </p:cNvSpPr>
          <p:nvPr>
            <p:ph idx="1"/>
          </p:nvPr>
        </p:nvSpPr>
        <p:spPr/>
        <p:txBody>
          <a:bodyPr/>
          <a:lstStyle/>
          <a:p>
            <a:r>
              <a:rPr lang="en-US" dirty="0">
                <a:solidFill>
                  <a:schemeClr val="bg1"/>
                </a:solidFill>
              </a:rPr>
              <a:t>Create an isolated network with the following components:</a:t>
            </a:r>
          </a:p>
          <a:p>
            <a:pPr marL="514350" indent="-514350">
              <a:buFont typeface="+mj-lt"/>
              <a:buAutoNum type="arabicPeriod"/>
            </a:pPr>
            <a:r>
              <a:rPr lang="en-US" dirty="0">
                <a:solidFill>
                  <a:schemeClr val="bg1"/>
                </a:solidFill>
              </a:rPr>
              <a:t>VPC</a:t>
            </a:r>
          </a:p>
          <a:p>
            <a:pPr marL="514350" indent="-514350">
              <a:buFont typeface="+mj-lt"/>
              <a:buAutoNum type="arabicPeriod"/>
            </a:pPr>
            <a:r>
              <a:rPr lang="en-US" dirty="0">
                <a:solidFill>
                  <a:schemeClr val="bg1"/>
                </a:solidFill>
              </a:rPr>
              <a:t>Subnets</a:t>
            </a:r>
          </a:p>
          <a:p>
            <a:pPr marL="514350" indent="-514350">
              <a:buFont typeface="+mj-lt"/>
              <a:buAutoNum type="arabicPeriod"/>
            </a:pPr>
            <a:r>
              <a:rPr lang="en-US" dirty="0">
                <a:solidFill>
                  <a:schemeClr val="bg1"/>
                </a:solidFill>
              </a:rPr>
              <a:t>Route Tables</a:t>
            </a:r>
          </a:p>
          <a:p>
            <a:pPr marL="514350" indent="-514350">
              <a:buFont typeface="+mj-lt"/>
              <a:buAutoNum type="arabicPeriod"/>
            </a:pPr>
            <a:r>
              <a:rPr lang="en-US" dirty="0">
                <a:solidFill>
                  <a:schemeClr val="bg1"/>
                </a:solidFill>
              </a:rPr>
              <a:t>Internet Gateway</a:t>
            </a:r>
          </a:p>
          <a:p>
            <a:pPr marL="514350" indent="-514350">
              <a:buFont typeface="+mj-lt"/>
              <a:buAutoNum type="arabicPeriod"/>
            </a:pPr>
            <a:r>
              <a:rPr lang="en-US" dirty="0">
                <a:solidFill>
                  <a:schemeClr val="bg1"/>
                </a:solidFill>
              </a:rPr>
              <a:t>NAT gateway</a:t>
            </a:r>
          </a:p>
          <a:p>
            <a:pPr marL="514350" indent="-514350">
              <a:buFont typeface="+mj-lt"/>
              <a:buAutoNum type="arabicPeriod"/>
            </a:pPr>
            <a:r>
              <a:rPr lang="en-US" dirty="0">
                <a:solidFill>
                  <a:schemeClr val="bg1"/>
                </a:solidFill>
              </a:rPr>
              <a:t>Security Groups</a:t>
            </a:r>
          </a:p>
          <a:p>
            <a:endParaRPr lang="en-IN" b="1" dirty="0">
              <a:solidFill>
                <a:schemeClr val="bg1"/>
              </a:solidFill>
            </a:endParaRPr>
          </a:p>
        </p:txBody>
      </p:sp>
    </p:spTree>
    <p:extLst>
      <p:ext uri="{BB962C8B-B14F-4D97-AF65-F5344CB8AC3E}">
        <p14:creationId xmlns:p14="http://schemas.microsoft.com/office/powerpoint/2010/main" val="3999155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88)">
            <a:extLst>
              <a:ext uri="{FF2B5EF4-FFF2-40B4-BE49-F238E27FC236}">
                <a16:creationId xmlns:a16="http://schemas.microsoft.com/office/drawing/2014/main" id="{3A27E7B1-13A0-75FF-DD8A-34D34BD4CAF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389)">
            <a:extLst>
              <a:ext uri="{FF2B5EF4-FFF2-40B4-BE49-F238E27FC236}">
                <a16:creationId xmlns:a16="http://schemas.microsoft.com/office/drawing/2014/main" id="{9C160935-CD80-F315-10FE-51BFA6111FA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7" name="TextBox 6">
            <a:extLst>
              <a:ext uri="{FF2B5EF4-FFF2-40B4-BE49-F238E27FC236}">
                <a16:creationId xmlns:a16="http://schemas.microsoft.com/office/drawing/2014/main" id="{13617C70-6F26-696F-D598-3F2B1061D7E0}"/>
              </a:ext>
            </a:extLst>
          </p:cNvPr>
          <p:cNvSpPr txBox="1"/>
          <p:nvPr/>
        </p:nvSpPr>
        <p:spPr>
          <a:xfrm>
            <a:off x="407368" y="764704"/>
            <a:ext cx="6097656" cy="584775"/>
          </a:xfrm>
          <a:prstGeom prst="rect">
            <a:avLst/>
          </a:prstGeom>
          <a:noFill/>
        </p:spPr>
        <p:txBody>
          <a:bodyPr wrap="square">
            <a:spAutoFit/>
          </a:bodyPr>
          <a:lstStyle/>
          <a:p>
            <a:r>
              <a:rPr lang="en-IN" sz="3200" i="0" dirty="0">
                <a:solidFill>
                  <a:schemeClr val="bg1"/>
                </a:solidFill>
                <a:effectLst/>
                <a:latin typeface="Amazon Ember"/>
              </a:rPr>
              <a:t>VPC Creation</a:t>
            </a:r>
            <a:endParaRPr lang="en-IN" sz="3200" dirty="0">
              <a:solidFill>
                <a:schemeClr val="bg1"/>
              </a:solidFill>
            </a:endParaRPr>
          </a:p>
        </p:txBody>
      </p:sp>
      <p:sp>
        <p:nvSpPr>
          <p:cNvPr id="9" name="TextBox 8">
            <a:extLst>
              <a:ext uri="{FF2B5EF4-FFF2-40B4-BE49-F238E27FC236}">
                <a16:creationId xmlns:a16="http://schemas.microsoft.com/office/drawing/2014/main" id="{818C155C-FC05-D902-A60E-A303FBDFED41}"/>
              </a:ext>
            </a:extLst>
          </p:cNvPr>
          <p:cNvSpPr txBox="1"/>
          <p:nvPr/>
        </p:nvSpPr>
        <p:spPr>
          <a:xfrm>
            <a:off x="263352" y="5229200"/>
            <a:ext cx="5832648" cy="1107996"/>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rgbClr val="16191F"/>
                </a:solidFill>
                <a:effectLst/>
                <a:latin typeface="Amazon Ember"/>
              </a:rPr>
              <a:t>Navigate to the VPC dashboard in the AWS console and navigate to </a:t>
            </a:r>
            <a:r>
              <a:rPr lang="en-US" sz="2200" b="1" i="0" dirty="0">
                <a:solidFill>
                  <a:srgbClr val="16191F"/>
                </a:solidFill>
                <a:effectLst/>
                <a:latin typeface="Amazon Ember"/>
              </a:rPr>
              <a:t>Your VPCs</a:t>
            </a:r>
            <a:r>
              <a:rPr lang="en-US" sz="2200" b="0" i="0" dirty="0">
                <a:solidFill>
                  <a:srgbClr val="16191F"/>
                </a:solidFill>
                <a:effectLst/>
                <a:latin typeface="Amazon Ember"/>
              </a:rPr>
              <a:t> on the left hand side.</a:t>
            </a:r>
          </a:p>
        </p:txBody>
      </p:sp>
      <p:sp>
        <p:nvSpPr>
          <p:cNvPr id="11" name="TextBox 10">
            <a:extLst>
              <a:ext uri="{FF2B5EF4-FFF2-40B4-BE49-F238E27FC236}">
                <a16:creationId xmlns:a16="http://schemas.microsoft.com/office/drawing/2014/main" id="{3DC5B8D8-8A7C-4F79-F18F-35E258F01774}"/>
              </a:ext>
            </a:extLst>
          </p:cNvPr>
          <p:cNvSpPr txBox="1"/>
          <p:nvPr/>
        </p:nvSpPr>
        <p:spPr>
          <a:xfrm>
            <a:off x="6096000" y="5157192"/>
            <a:ext cx="5544616" cy="769441"/>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16191F"/>
                </a:solidFill>
                <a:effectLst/>
                <a:latin typeface="Amazon Ember"/>
              </a:rPr>
              <a:t>Make sure </a:t>
            </a:r>
            <a:r>
              <a:rPr lang="en-US" sz="2200" b="1" i="0" dirty="0">
                <a:solidFill>
                  <a:srgbClr val="16191F"/>
                </a:solidFill>
                <a:effectLst/>
                <a:latin typeface="Amazon Ember"/>
              </a:rPr>
              <a:t>VPC only</a:t>
            </a:r>
            <a:r>
              <a:rPr lang="en-US" sz="2200" b="0" i="0" dirty="0">
                <a:solidFill>
                  <a:srgbClr val="16191F"/>
                </a:solidFill>
                <a:effectLst/>
                <a:latin typeface="Amazon Ember"/>
              </a:rPr>
              <a:t> is selected, and fill out the VPC Settings with a </a:t>
            </a:r>
            <a:r>
              <a:rPr lang="en-US" sz="2200" b="1" i="0" dirty="0">
                <a:solidFill>
                  <a:srgbClr val="16191F"/>
                </a:solidFill>
                <a:effectLst/>
                <a:latin typeface="Amazon Ember"/>
              </a:rPr>
              <a:t>Name tag</a:t>
            </a:r>
            <a:r>
              <a:rPr lang="en-US" sz="2200" b="0" i="0" dirty="0">
                <a:solidFill>
                  <a:srgbClr val="16191F"/>
                </a:solidFill>
                <a:effectLst/>
                <a:latin typeface="Amazon Ember"/>
              </a:rPr>
              <a:t> </a:t>
            </a:r>
            <a:endParaRPr lang="en-IN" sz="2200" dirty="0"/>
          </a:p>
        </p:txBody>
      </p:sp>
    </p:spTree>
    <p:extLst>
      <p:ext uri="{BB962C8B-B14F-4D97-AF65-F5344CB8AC3E}">
        <p14:creationId xmlns:p14="http://schemas.microsoft.com/office/powerpoint/2010/main" val="2420917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90)">
            <a:extLst>
              <a:ext uri="{FF2B5EF4-FFF2-40B4-BE49-F238E27FC236}">
                <a16:creationId xmlns:a16="http://schemas.microsoft.com/office/drawing/2014/main" id="{F8A77AE9-31B9-83F0-7325-AAB35D2B063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391)">
            <a:extLst>
              <a:ext uri="{FF2B5EF4-FFF2-40B4-BE49-F238E27FC236}">
                <a16:creationId xmlns:a16="http://schemas.microsoft.com/office/drawing/2014/main" id="{79331C6D-1DFF-7E86-375C-E57F8D109DB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DCD67CD7-5C70-F1F3-E7CD-43D472837979}"/>
              </a:ext>
            </a:extLst>
          </p:cNvPr>
          <p:cNvSpPr txBox="1"/>
          <p:nvPr/>
        </p:nvSpPr>
        <p:spPr>
          <a:xfrm>
            <a:off x="191344" y="5229200"/>
            <a:ext cx="6048672" cy="769441"/>
          </a:xfrm>
          <a:prstGeom prst="rect">
            <a:avLst/>
          </a:prstGeom>
          <a:noFill/>
        </p:spPr>
        <p:txBody>
          <a:bodyPr wrap="square">
            <a:spAutoFit/>
          </a:bodyPr>
          <a:lstStyle/>
          <a:p>
            <a:pPr marL="342900" indent="-342900">
              <a:buFont typeface="Arial" panose="020B0604020202020204" pitchFamily="34" charset="0"/>
              <a:buChar char="•"/>
            </a:pPr>
            <a:r>
              <a:rPr kumimoji="0" lang="en-US" sz="2200" b="0" i="0" u="none" strike="noStrike" kern="1200" cap="none" spc="0" normalizeH="0" baseline="0" noProof="0" dirty="0">
                <a:ln>
                  <a:noFill/>
                </a:ln>
                <a:solidFill>
                  <a:srgbClr val="16191F"/>
                </a:solidFill>
                <a:effectLst/>
                <a:uLnTx/>
                <a:uFillTx/>
                <a:latin typeface="Amazon Ember"/>
                <a:ea typeface="+mn-ea"/>
                <a:cs typeface="+mn-cs"/>
              </a:rPr>
              <a:t>Choose the </a:t>
            </a:r>
            <a:r>
              <a:rPr kumimoji="0" lang="en-US" sz="2200" b="1" i="0" u="none" strike="noStrike" kern="1200" cap="none" spc="0" normalizeH="0" baseline="0" noProof="0" dirty="0">
                <a:ln>
                  <a:noFill/>
                </a:ln>
                <a:solidFill>
                  <a:srgbClr val="16191F"/>
                </a:solidFill>
                <a:effectLst/>
                <a:uLnTx/>
                <a:uFillTx/>
                <a:latin typeface="Amazon Ember"/>
                <a:ea typeface="+mn-ea"/>
                <a:cs typeface="+mn-cs"/>
              </a:rPr>
              <a:t>CIDR range</a:t>
            </a:r>
            <a:r>
              <a:rPr kumimoji="0" lang="en-US" sz="2200" b="0" i="0" u="none" strike="noStrike" kern="1200" cap="none" spc="0" normalizeH="0" baseline="0" noProof="0" dirty="0">
                <a:ln>
                  <a:noFill/>
                </a:ln>
                <a:solidFill>
                  <a:srgbClr val="16191F"/>
                </a:solidFill>
                <a:effectLst/>
                <a:uLnTx/>
                <a:uFillTx/>
                <a:latin typeface="Amazon Ember"/>
                <a:ea typeface="+mn-ea"/>
                <a:cs typeface="+mn-cs"/>
              </a:rPr>
              <a:t> and make sure to keep the tenancy in </a:t>
            </a:r>
            <a:r>
              <a:rPr kumimoji="0" lang="en-US" sz="2200" b="1" i="0" u="none" strike="noStrike" kern="1200" cap="none" spc="0" normalizeH="0" baseline="0" noProof="0" dirty="0">
                <a:ln>
                  <a:noFill/>
                </a:ln>
                <a:solidFill>
                  <a:srgbClr val="16191F"/>
                </a:solidFill>
                <a:effectLst/>
                <a:uLnTx/>
                <a:uFillTx/>
                <a:latin typeface="Amazon Ember"/>
                <a:ea typeface="+mn-ea"/>
                <a:cs typeface="+mn-cs"/>
              </a:rPr>
              <a:t>Default.</a:t>
            </a:r>
            <a:r>
              <a:rPr kumimoji="0" lang="en-US" sz="2200" b="0" i="0" u="none" strike="noStrike" kern="1200" cap="none" spc="0" normalizeH="0" baseline="0" noProof="0" dirty="0">
                <a:ln>
                  <a:noFill/>
                </a:ln>
                <a:solidFill>
                  <a:srgbClr val="16191F"/>
                </a:solidFill>
                <a:effectLst/>
                <a:uLnTx/>
                <a:uFillTx/>
                <a:latin typeface="Amazon Ember"/>
                <a:ea typeface="+mn-ea"/>
                <a:cs typeface="+mn-cs"/>
              </a:rPr>
              <a:t> </a:t>
            </a:r>
            <a:endParaRPr lang="en-IN" dirty="0"/>
          </a:p>
        </p:txBody>
      </p:sp>
      <p:sp>
        <p:nvSpPr>
          <p:cNvPr id="7" name="TextBox 6">
            <a:extLst>
              <a:ext uri="{FF2B5EF4-FFF2-40B4-BE49-F238E27FC236}">
                <a16:creationId xmlns:a16="http://schemas.microsoft.com/office/drawing/2014/main" id="{EE551BCD-2414-1DD3-86AF-787C3B8A2495}"/>
              </a:ext>
            </a:extLst>
          </p:cNvPr>
          <p:cNvSpPr txBox="1"/>
          <p:nvPr/>
        </p:nvSpPr>
        <p:spPr>
          <a:xfrm>
            <a:off x="6168008" y="828001"/>
            <a:ext cx="6097656" cy="584775"/>
          </a:xfrm>
          <a:prstGeom prst="rect">
            <a:avLst/>
          </a:prstGeom>
          <a:noFill/>
        </p:spPr>
        <p:txBody>
          <a:bodyPr wrap="square">
            <a:spAutoFit/>
          </a:bodyPr>
          <a:lstStyle/>
          <a:p>
            <a:pPr marL="457200" indent="-457200">
              <a:buFont typeface="Arial" panose="020B0604020202020204" pitchFamily="34" charset="0"/>
              <a:buChar char="•"/>
            </a:pPr>
            <a:r>
              <a:rPr lang="en-IN" sz="3200" b="1" i="0" dirty="0">
                <a:solidFill>
                  <a:srgbClr val="16191F"/>
                </a:solidFill>
                <a:effectLst/>
                <a:latin typeface="Amazon Ember"/>
              </a:rPr>
              <a:t>Subnet Creation</a:t>
            </a:r>
            <a:endParaRPr lang="en-IN" sz="3200" dirty="0"/>
          </a:p>
        </p:txBody>
      </p:sp>
      <p:sp>
        <p:nvSpPr>
          <p:cNvPr id="9" name="TextBox 8">
            <a:extLst>
              <a:ext uri="{FF2B5EF4-FFF2-40B4-BE49-F238E27FC236}">
                <a16:creationId xmlns:a16="http://schemas.microsoft.com/office/drawing/2014/main" id="{E3880645-DA24-6061-F747-01339F10BA5E}"/>
              </a:ext>
            </a:extLst>
          </p:cNvPr>
          <p:cNvSpPr txBox="1"/>
          <p:nvPr/>
        </p:nvSpPr>
        <p:spPr>
          <a:xfrm>
            <a:off x="6043196" y="5229200"/>
            <a:ext cx="6132442" cy="1107996"/>
          </a:xfrm>
          <a:prstGeom prst="rect">
            <a:avLst/>
          </a:prstGeom>
          <a:noFill/>
        </p:spPr>
        <p:txBody>
          <a:bodyPr wrap="square">
            <a:spAutoFit/>
          </a:bodyPr>
          <a:lstStyle/>
          <a:p>
            <a:pPr marL="285750" indent="-285750" algn="l">
              <a:buFont typeface="Arial" panose="020B0604020202020204" pitchFamily="34" charset="0"/>
              <a:buChar char="•"/>
            </a:pPr>
            <a:r>
              <a:rPr lang="en-US" sz="2200" b="0" i="0" dirty="0">
                <a:solidFill>
                  <a:srgbClr val="16191F"/>
                </a:solidFill>
                <a:effectLst/>
                <a:latin typeface="Amazon Ember"/>
              </a:rPr>
              <a:t>Next, create your subnets by navigating to </a:t>
            </a:r>
            <a:r>
              <a:rPr lang="en-US" sz="2200" b="1" i="0" dirty="0">
                <a:solidFill>
                  <a:srgbClr val="16191F"/>
                </a:solidFill>
                <a:effectLst/>
                <a:latin typeface="Amazon Ember"/>
              </a:rPr>
              <a:t>Subnets</a:t>
            </a:r>
            <a:r>
              <a:rPr lang="en-US" sz="2200" b="0" i="0" dirty="0">
                <a:solidFill>
                  <a:srgbClr val="16191F"/>
                </a:solidFill>
                <a:effectLst/>
                <a:latin typeface="Amazon Ember"/>
              </a:rPr>
              <a:t> on the left side of the dashboard and clicking </a:t>
            </a:r>
            <a:r>
              <a:rPr lang="en-US" sz="2200" b="1" i="0" dirty="0">
                <a:solidFill>
                  <a:srgbClr val="16191F"/>
                </a:solidFill>
                <a:effectLst/>
                <a:latin typeface="Amazon Ember"/>
              </a:rPr>
              <a:t>Create subnet</a:t>
            </a:r>
            <a:r>
              <a:rPr lang="en-US" sz="2200" b="0" i="0" dirty="0">
                <a:solidFill>
                  <a:srgbClr val="16191F"/>
                </a:solidFill>
                <a:effectLst/>
                <a:latin typeface="Amazon Ember"/>
              </a:rPr>
              <a:t>.</a:t>
            </a:r>
          </a:p>
        </p:txBody>
      </p:sp>
    </p:spTree>
    <p:extLst>
      <p:ext uri="{BB962C8B-B14F-4D97-AF65-F5344CB8AC3E}">
        <p14:creationId xmlns:p14="http://schemas.microsoft.com/office/powerpoint/2010/main" val="248517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92)">
            <a:extLst>
              <a:ext uri="{FF2B5EF4-FFF2-40B4-BE49-F238E27FC236}">
                <a16:creationId xmlns:a16="http://schemas.microsoft.com/office/drawing/2014/main" id="{2BB6AE41-8DA1-B264-8D01-94A6EBDAE6A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2057375"/>
            <a:ext cx="5638800" cy="3171825"/>
          </a:xfrm>
          <a:prstGeom prst="rect">
            <a:avLst/>
          </a:prstGeom>
        </p:spPr>
      </p:pic>
      <p:pic>
        <p:nvPicPr>
          <p:cNvPr id="5" name="Picture 4" descr="Screenshot (393)">
            <a:extLst>
              <a:ext uri="{FF2B5EF4-FFF2-40B4-BE49-F238E27FC236}">
                <a16:creationId xmlns:a16="http://schemas.microsoft.com/office/drawing/2014/main" id="{0C969EB2-8CAF-7059-484F-71563028A85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2057375"/>
            <a:ext cx="5638800" cy="3171825"/>
          </a:xfrm>
          <a:prstGeom prst="rect">
            <a:avLst/>
          </a:prstGeom>
        </p:spPr>
      </p:pic>
      <p:sp>
        <p:nvSpPr>
          <p:cNvPr id="4" name="TextBox 3">
            <a:extLst>
              <a:ext uri="{FF2B5EF4-FFF2-40B4-BE49-F238E27FC236}">
                <a16:creationId xmlns:a16="http://schemas.microsoft.com/office/drawing/2014/main" id="{78E38AD8-56E7-06FB-99F6-0855B7CF9F69}"/>
              </a:ext>
            </a:extLst>
          </p:cNvPr>
          <p:cNvSpPr txBox="1"/>
          <p:nvPr/>
        </p:nvSpPr>
        <p:spPr>
          <a:xfrm>
            <a:off x="263352" y="260648"/>
            <a:ext cx="11377264" cy="1631216"/>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16191F"/>
                </a:solidFill>
                <a:effectLst/>
                <a:latin typeface="Amazon Ember"/>
              </a:rPr>
              <a:t>We will need </a:t>
            </a:r>
            <a:r>
              <a:rPr lang="en-US" sz="2000" b="1" i="0" dirty="0">
                <a:solidFill>
                  <a:srgbClr val="16191F"/>
                </a:solidFill>
                <a:effectLst/>
                <a:latin typeface="Amazon Ember"/>
              </a:rPr>
              <a:t>six</a:t>
            </a:r>
            <a:r>
              <a:rPr lang="en-US" sz="2000" b="0" i="0" dirty="0">
                <a:solidFill>
                  <a:srgbClr val="16191F"/>
                </a:solidFill>
                <a:effectLst/>
                <a:latin typeface="Amazon Ember"/>
              </a:rPr>
              <a:t> subnets across </a:t>
            </a:r>
            <a:r>
              <a:rPr lang="en-US" sz="2000" b="1" i="0" dirty="0">
                <a:solidFill>
                  <a:srgbClr val="16191F"/>
                </a:solidFill>
                <a:effectLst/>
                <a:latin typeface="Amazon Ember"/>
              </a:rPr>
              <a:t>two</a:t>
            </a:r>
            <a:r>
              <a:rPr lang="en-US" sz="2000" b="0" i="0" dirty="0">
                <a:solidFill>
                  <a:srgbClr val="16191F"/>
                </a:solidFill>
                <a:effectLst/>
                <a:latin typeface="Amazon Ember"/>
              </a:rPr>
              <a:t> availability zones. That means that </a:t>
            </a:r>
            <a:r>
              <a:rPr lang="en-US" sz="2000" b="1" i="0" dirty="0">
                <a:solidFill>
                  <a:srgbClr val="16191F"/>
                </a:solidFill>
                <a:effectLst/>
                <a:latin typeface="Amazon Ember"/>
              </a:rPr>
              <a:t>three</a:t>
            </a:r>
            <a:r>
              <a:rPr lang="en-US" sz="2000" b="0" i="0" dirty="0">
                <a:solidFill>
                  <a:srgbClr val="16191F"/>
                </a:solidFill>
                <a:effectLst/>
                <a:latin typeface="Amazon Ember"/>
              </a:rPr>
              <a:t> subnets will be in one availability zone, and three subnets will be in another zone. Each subnet in one availability zone will correspond to one layer of our three tier architecture. Create each of the 6 subnets by specifying the VPC we created in part 1 and then choose a name, availability zone, and appropriate CIDR range for each of the subnets.</a:t>
            </a:r>
            <a:endParaRPr lang="en-IN" sz="2000" dirty="0"/>
          </a:p>
        </p:txBody>
      </p:sp>
      <p:sp>
        <p:nvSpPr>
          <p:cNvPr id="6" name="TextBox 5">
            <a:extLst>
              <a:ext uri="{FF2B5EF4-FFF2-40B4-BE49-F238E27FC236}">
                <a16:creationId xmlns:a16="http://schemas.microsoft.com/office/drawing/2014/main" id="{E99BB610-5E5A-38F9-1417-FB067F8B113C}"/>
              </a:ext>
            </a:extLst>
          </p:cNvPr>
          <p:cNvSpPr txBox="1"/>
          <p:nvPr/>
        </p:nvSpPr>
        <p:spPr>
          <a:xfrm>
            <a:off x="191344" y="5445224"/>
            <a:ext cx="5760640"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Select the VPC we created and click on </a:t>
            </a:r>
            <a:r>
              <a:rPr lang="en-IN" sz="2200" b="1" dirty="0">
                <a:solidFill>
                  <a:schemeClr val="bg1"/>
                </a:solidFill>
              </a:rPr>
              <a:t>Create subnet</a:t>
            </a:r>
            <a:r>
              <a:rPr lang="en-IN" sz="2200" dirty="0">
                <a:solidFill>
                  <a:schemeClr val="bg1"/>
                </a:solidFill>
              </a:rPr>
              <a:t> </a:t>
            </a:r>
          </a:p>
        </p:txBody>
      </p:sp>
      <p:sp>
        <p:nvSpPr>
          <p:cNvPr id="8" name="TextBox 7">
            <a:extLst>
              <a:ext uri="{FF2B5EF4-FFF2-40B4-BE49-F238E27FC236}">
                <a16:creationId xmlns:a16="http://schemas.microsoft.com/office/drawing/2014/main" id="{D9818E18-AD07-4811-F1BA-BE4E4027C611}"/>
              </a:ext>
            </a:extLst>
          </p:cNvPr>
          <p:cNvSpPr txBox="1"/>
          <p:nvPr/>
        </p:nvSpPr>
        <p:spPr>
          <a:xfrm>
            <a:off x="6384032" y="5445224"/>
            <a:ext cx="2587247" cy="430887"/>
          </a:xfrm>
          <a:prstGeom prst="rect">
            <a:avLst/>
          </a:prstGeom>
          <a:noFill/>
        </p:spPr>
        <p:txBody>
          <a:bodyPr wrap="none" rtlCol="0">
            <a:spAutoFit/>
          </a:bodyPr>
          <a:lstStyle/>
          <a:p>
            <a:pPr marL="342900" indent="-342900">
              <a:buFont typeface="Arial" panose="020B0604020202020204" pitchFamily="34" charset="0"/>
              <a:buChar char="•"/>
            </a:pPr>
            <a:r>
              <a:rPr lang="en-IN" sz="2200" b="1" dirty="0">
                <a:solidFill>
                  <a:schemeClr val="bg1"/>
                </a:solidFill>
              </a:rPr>
              <a:t>Public subnet-az1</a:t>
            </a:r>
          </a:p>
        </p:txBody>
      </p:sp>
    </p:spTree>
    <p:extLst>
      <p:ext uri="{BB962C8B-B14F-4D97-AF65-F5344CB8AC3E}">
        <p14:creationId xmlns:p14="http://schemas.microsoft.com/office/powerpoint/2010/main" val="401875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94)">
            <a:extLst>
              <a:ext uri="{FF2B5EF4-FFF2-40B4-BE49-F238E27FC236}">
                <a16:creationId xmlns:a16="http://schemas.microsoft.com/office/drawing/2014/main" id="{87CB8E41-4AF5-F4F8-1FED-5C366C1FEAA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395)">
            <a:extLst>
              <a:ext uri="{FF2B5EF4-FFF2-40B4-BE49-F238E27FC236}">
                <a16:creationId xmlns:a16="http://schemas.microsoft.com/office/drawing/2014/main" id="{126BC42F-3483-124C-A32D-5A590D03739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DC732545-7AA8-014E-FB85-32039A8F6EE3}"/>
              </a:ext>
            </a:extLst>
          </p:cNvPr>
          <p:cNvSpPr txBox="1"/>
          <p:nvPr/>
        </p:nvSpPr>
        <p:spPr>
          <a:xfrm>
            <a:off x="6240016" y="5301208"/>
            <a:ext cx="2702086" cy="430887"/>
          </a:xfrm>
          <a:prstGeom prst="rect">
            <a:avLst/>
          </a:prstGeom>
          <a:noFill/>
        </p:spPr>
        <p:txBody>
          <a:bodyPr wrap="none" rtlCol="0">
            <a:spAutoFit/>
          </a:bodyPr>
          <a:lstStyle/>
          <a:p>
            <a:pPr marL="342900" indent="-342900">
              <a:buFont typeface="Arial" panose="020B0604020202020204" pitchFamily="34" charset="0"/>
              <a:buChar char="•"/>
            </a:pPr>
            <a:r>
              <a:rPr lang="en-IN" sz="2200" b="1" dirty="0">
                <a:solidFill>
                  <a:schemeClr val="bg1"/>
                </a:solidFill>
              </a:rPr>
              <a:t>Private subnet-az1</a:t>
            </a:r>
          </a:p>
        </p:txBody>
      </p:sp>
      <p:sp>
        <p:nvSpPr>
          <p:cNvPr id="4" name="TextBox 3">
            <a:extLst>
              <a:ext uri="{FF2B5EF4-FFF2-40B4-BE49-F238E27FC236}">
                <a16:creationId xmlns:a16="http://schemas.microsoft.com/office/drawing/2014/main" id="{840DA6E3-3C40-A01F-4479-DAFD3D1EDFDE}"/>
              </a:ext>
            </a:extLst>
          </p:cNvPr>
          <p:cNvSpPr txBox="1"/>
          <p:nvPr/>
        </p:nvSpPr>
        <p:spPr>
          <a:xfrm>
            <a:off x="335360" y="5302369"/>
            <a:ext cx="2587247" cy="430887"/>
          </a:xfrm>
          <a:prstGeom prst="rect">
            <a:avLst/>
          </a:prstGeom>
          <a:noFill/>
        </p:spPr>
        <p:txBody>
          <a:bodyPr wrap="none" rtlCol="0">
            <a:spAutoFit/>
          </a:bodyPr>
          <a:lstStyle/>
          <a:p>
            <a:pPr marL="342900" indent="-342900">
              <a:buFont typeface="Arial" panose="020B0604020202020204" pitchFamily="34" charset="0"/>
              <a:buChar char="•"/>
            </a:pPr>
            <a:r>
              <a:rPr lang="en-IN" sz="2200" b="1" dirty="0">
                <a:solidFill>
                  <a:schemeClr val="bg1"/>
                </a:solidFill>
              </a:rPr>
              <a:t>Public subnet-az2</a:t>
            </a:r>
          </a:p>
        </p:txBody>
      </p:sp>
    </p:spTree>
    <p:extLst>
      <p:ext uri="{BB962C8B-B14F-4D97-AF65-F5344CB8AC3E}">
        <p14:creationId xmlns:p14="http://schemas.microsoft.com/office/powerpoint/2010/main" val="2833372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96)">
            <a:extLst>
              <a:ext uri="{FF2B5EF4-FFF2-40B4-BE49-F238E27FC236}">
                <a16:creationId xmlns:a16="http://schemas.microsoft.com/office/drawing/2014/main" id="{869DBB3B-63D4-40D2-7355-264EC6B5721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397)">
            <a:extLst>
              <a:ext uri="{FF2B5EF4-FFF2-40B4-BE49-F238E27FC236}">
                <a16:creationId xmlns:a16="http://schemas.microsoft.com/office/drawing/2014/main" id="{57D1CB25-E714-C0A1-3B6D-123AFDE68DD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86CD82C4-7C03-5F7D-6E0F-2AB7D20A12D9}"/>
              </a:ext>
            </a:extLst>
          </p:cNvPr>
          <p:cNvSpPr txBox="1"/>
          <p:nvPr/>
        </p:nvSpPr>
        <p:spPr>
          <a:xfrm>
            <a:off x="6384032" y="5445224"/>
            <a:ext cx="2972993" cy="430887"/>
          </a:xfrm>
          <a:prstGeom prst="rect">
            <a:avLst/>
          </a:prstGeom>
          <a:noFill/>
        </p:spPr>
        <p:txBody>
          <a:bodyPr wrap="none" rtlCol="0">
            <a:spAutoFit/>
          </a:bodyPr>
          <a:lstStyle/>
          <a:p>
            <a:pPr marL="342900" indent="-342900">
              <a:buFont typeface="Arial" panose="020B0604020202020204" pitchFamily="34" charset="0"/>
              <a:buChar char="•"/>
            </a:pPr>
            <a:r>
              <a:rPr lang="en-IN" sz="2200" b="1" dirty="0">
                <a:solidFill>
                  <a:schemeClr val="bg1"/>
                </a:solidFill>
              </a:rPr>
              <a:t>Database subnet-az1</a:t>
            </a:r>
          </a:p>
        </p:txBody>
      </p:sp>
      <p:sp>
        <p:nvSpPr>
          <p:cNvPr id="4" name="TextBox 3">
            <a:extLst>
              <a:ext uri="{FF2B5EF4-FFF2-40B4-BE49-F238E27FC236}">
                <a16:creationId xmlns:a16="http://schemas.microsoft.com/office/drawing/2014/main" id="{3B0ED4D4-7767-64E1-2313-68733285D3FA}"/>
              </a:ext>
            </a:extLst>
          </p:cNvPr>
          <p:cNvSpPr txBox="1"/>
          <p:nvPr/>
        </p:nvSpPr>
        <p:spPr>
          <a:xfrm>
            <a:off x="340401" y="5445224"/>
            <a:ext cx="2587247" cy="430887"/>
          </a:xfrm>
          <a:prstGeom prst="rect">
            <a:avLst/>
          </a:prstGeom>
          <a:noFill/>
        </p:spPr>
        <p:txBody>
          <a:bodyPr wrap="none" rtlCol="0">
            <a:spAutoFit/>
          </a:bodyPr>
          <a:lstStyle/>
          <a:p>
            <a:pPr marL="342900" indent="-342900">
              <a:buFont typeface="Arial" panose="020B0604020202020204" pitchFamily="34" charset="0"/>
              <a:buChar char="•"/>
            </a:pPr>
            <a:r>
              <a:rPr lang="en-IN" sz="2200" b="1" dirty="0">
                <a:solidFill>
                  <a:schemeClr val="bg1"/>
                </a:solidFill>
              </a:rPr>
              <a:t>Public subnet-az2</a:t>
            </a:r>
          </a:p>
        </p:txBody>
      </p:sp>
    </p:spTree>
    <p:extLst>
      <p:ext uri="{BB962C8B-B14F-4D97-AF65-F5344CB8AC3E}">
        <p14:creationId xmlns:p14="http://schemas.microsoft.com/office/powerpoint/2010/main" val="338150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98)">
            <a:extLst>
              <a:ext uri="{FF2B5EF4-FFF2-40B4-BE49-F238E27FC236}">
                <a16:creationId xmlns:a16="http://schemas.microsoft.com/office/drawing/2014/main" id="{A2342BFA-7339-6D55-6B3F-47123F63E6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399)">
            <a:extLst>
              <a:ext uri="{FF2B5EF4-FFF2-40B4-BE49-F238E27FC236}">
                <a16:creationId xmlns:a16="http://schemas.microsoft.com/office/drawing/2014/main" id="{702500EA-04BA-4704-4DFE-42E7FBFE297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8752064A-CF2A-9A21-6F7F-40B5366DE769}"/>
              </a:ext>
            </a:extLst>
          </p:cNvPr>
          <p:cNvSpPr txBox="1"/>
          <p:nvPr/>
        </p:nvSpPr>
        <p:spPr>
          <a:xfrm>
            <a:off x="335360" y="5445224"/>
            <a:ext cx="2972993" cy="430887"/>
          </a:xfrm>
          <a:prstGeom prst="rect">
            <a:avLst/>
          </a:prstGeom>
          <a:noFill/>
        </p:spPr>
        <p:txBody>
          <a:bodyPr wrap="none" rtlCol="0">
            <a:spAutoFit/>
          </a:bodyPr>
          <a:lstStyle/>
          <a:p>
            <a:pPr marL="342900" indent="-342900">
              <a:buFont typeface="Arial" panose="020B0604020202020204" pitchFamily="34" charset="0"/>
              <a:buChar char="•"/>
            </a:pPr>
            <a:r>
              <a:rPr lang="en-IN" sz="2200" b="1" dirty="0">
                <a:solidFill>
                  <a:schemeClr val="bg1"/>
                </a:solidFill>
              </a:rPr>
              <a:t>Database subnet-az1</a:t>
            </a:r>
          </a:p>
        </p:txBody>
      </p:sp>
      <p:sp>
        <p:nvSpPr>
          <p:cNvPr id="4" name="TextBox 3">
            <a:extLst>
              <a:ext uri="{FF2B5EF4-FFF2-40B4-BE49-F238E27FC236}">
                <a16:creationId xmlns:a16="http://schemas.microsoft.com/office/drawing/2014/main" id="{F2FECDC1-63B4-D45B-D36A-F5A561658AE3}"/>
              </a:ext>
            </a:extLst>
          </p:cNvPr>
          <p:cNvSpPr txBox="1"/>
          <p:nvPr/>
        </p:nvSpPr>
        <p:spPr>
          <a:xfrm>
            <a:off x="6168008" y="5445224"/>
            <a:ext cx="2161233" cy="430887"/>
          </a:xfrm>
          <a:prstGeom prst="rect">
            <a:avLst/>
          </a:prstGeom>
          <a:noFill/>
        </p:spPr>
        <p:txBody>
          <a:bodyPr wrap="none" rtlCol="0">
            <a:spAutoFit/>
          </a:bodyPr>
          <a:lstStyle/>
          <a:p>
            <a:pPr marL="342900" indent="-342900">
              <a:buFont typeface="Arial" panose="020B0604020202020204" pitchFamily="34" charset="0"/>
              <a:buChar char="•"/>
            </a:pPr>
            <a:r>
              <a:rPr lang="en-IN" sz="2200" b="1" dirty="0">
                <a:solidFill>
                  <a:schemeClr val="bg1"/>
                </a:solidFill>
              </a:rPr>
              <a:t>Create subnet</a:t>
            </a:r>
          </a:p>
        </p:txBody>
      </p:sp>
    </p:spTree>
    <p:extLst>
      <p:ext uri="{BB962C8B-B14F-4D97-AF65-F5344CB8AC3E}">
        <p14:creationId xmlns:p14="http://schemas.microsoft.com/office/powerpoint/2010/main" val="3998225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00)">
            <a:extLst>
              <a:ext uri="{FF2B5EF4-FFF2-40B4-BE49-F238E27FC236}">
                <a16:creationId xmlns:a16="http://schemas.microsoft.com/office/drawing/2014/main" id="{40C18EEA-5940-5C7C-A268-154F33BACA6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01)">
            <a:extLst>
              <a:ext uri="{FF2B5EF4-FFF2-40B4-BE49-F238E27FC236}">
                <a16:creationId xmlns:a16="http://schemas.microsoft.com/office/drawing/2014/main" id="{CA745FF4-76C9-82A5-50B5-DE5077D69B3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51F5B464-6EBB-2E82-2E5F-42925B97DED4}"/>
              </a:ext>
            </a:extLst>
          </p:cNvPr>
          <p:cNvSpPr txBox="1"/>
          <p:nvPr/>
        </p:nvSpPr>
        <p:spPr>
          <a:xfrm>
            <a:off x="479376" y="764704"/>
            <a:ext cx="6097656" cy="584775"/>
          </a:xfrm>
          <a:prstGeom prst="rect">
            <a:avLst/>
          </a:prstGeom>
          <a:noFill/>
        </p:spPr>
        <p:txBody>
          <a:bodyPr wrap="square">
            <a:spAutoFit/>
          </a:bodyPr>
          <a:lstStyle/>
          <a:p>
            <a:pPr marL="457200" indent="-457200">
              <a:buFont typeface="Arial" panose="020B0604020202020204" pitchFamily="34" charset="0"/>
              <a:buChar char="•"/>
            </a:pPr>
            <a:r>
              <a:rPr lang="en-IN" sz="3200" b="1" i="0" dirty="0">
                <a:solidFill>
                  <a:schemeClr val="bg1"/>
                </a:solidFill>
                <a:effectLst/>
                <a:latin typeface="Amazon Ember"/>
              </a:rPr>
              <a:t>Internet Gateway</a:t>
            </a:r>
            <a:endParaRPr lang="en-IN" sz="3200" dirty="0">
              <a:solidFill>
                <a:schemeClr val="bg1"/>
              </a:solidFill>
            </a:endParaRPr>
          </a:p>
        </p:txBody>
      </p:sp>
      <p:sp>
        <p:nvSpPr>
          <p:cNvPr id="7" name="TextBox 6">
            <a:extLst>
              <a:ext uri="{FF2B5EF4-FFF2-40B4-BE49-F238E27FC236}">
                <a16:creationId xmlns:a16="http://schemas.microsoft.com/office/drawing/2014/main" id="{945316DB-DD17-CE51-CDDA-E950AD9C49F7}"/>
              </a:ext>
            </a:extLst>
          </p:cNvPr>
          <p:cNvSpPr txBox="1"/>
          <p:nvPr/>
        </p:nvSpPr>
        <p:spPr>
          <a:xfrm>
            <a:off x="335360" y="5157192"/>
            <a:ext cx="11521280" cy="1107996"/>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In order to give the public subnets in our VPC internet access we will have to create and attach an Internet Gateway. On the left hand side of the VPC dashboard, select </a:t>
            </a:r>
            <a:r>
              <a:rPr lang="en-US" sz="2200" b="1" i="0" dirty="0">
                <a:solidFill>
                  <a:schemeClr val="bg1"/>
                </a:solidFill>
                <a:effectLst/>
                <a:latin typeface="Amazon Ember"/>
              </a:rPr>
              <a:t>Internet Gateway</a:t>
            </a:r>
            <a:r>
              <a:rPr lang="en-US" sz="2200" b="0" i="0" dirty="0">
                <a:solidFill>
                  <a:schemeClr val="bg1"/>
                </a:solidFill>
                <a:effectLst/>
                <a:latin typeface="Amazon Ember"/>
              </a:rPr>
              <a:t>.</a:t>
            </a:r>
          </a:p>
          <a:p>
            <a:pPr marL="342900" indent="-342900" algn="l">
              <a:buFont typeface="Arial" panose="020B0604020202020204" pitchFamily="34" charset="0"/>
              <a:buChar char="•"/>
            </a:pPr>
            <a:r>
              <a:rPr lang="en-US" sz="2200" b="0" i="0" dirty="0">
                <a:solidFill>
                  <a:schemeClr val="bg1"/>
                </a:solidFill>
                <a:effectLst/>
                <a:latin typeface="Amazon Ember"/>
              </a:rPr>
              <a:t>Create your internet gateway by simply giving it a name and clicking </a:t>
            </a:r>
            <a:r>
              <a:rPr lang="en-US" sz="2200" b="1" i="0" dirty="0">
                <a:solidFill>
                  <a:schemeClr val="bg1"/>
                </a:solidFill>
                <a:effectLst/>
                <a:latin typeface="Amazon Ember"/>
              </a:rPr>
              <a:t>Create internet gateway</a:t>
            </a:r>
            <a:r>
              <a:rPr lang="en-US" sz="2200" b="0" i="0" dirty="0">
                <a:solidFill>
                  <a:schemeClr val="bg1"/>
                </a:solidFill>
                <a:effectLst/>
                <a:latin typeface="Amazon Ember"/>
              </a:rPr>
              <a:t>.</a:t>
            </a:r>
          </a:p>
        </p:txBody>
      </p:sp>
    </p:spTree>
    <p:extLst>
      <p:ext uri="{BB962C8B-B14F-4D97-AF65-F5344CB8AC3E}">
        <p14:creationId xmlns:p14="http://schemas.microsoft.com/office/powerpoint/2010/main" val="3217353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02)">
            <a:extLst>
              <a:ext uri="{FF2B5EF4-FFF2-40B4-BE49-F238E27FC236}">
                <a16:creationId xmlns:a16="http://schemas.microsoft.com/office/drawing/2014/main" id="{8C5E1911-1C66-0827-4151-056BE57EF4D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03)">
            <a:extLst>
              <a:ext uri="{FF2B5EF4-FFF2-40B4-BE49-F238E27FC236}">
                <a16:creationId xmlns:a16="http://schemas.microsoft.com/office/drawing/2014/main" id="{AECD9220-8D47-ED53-219F-56C1DE38863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6A79EE6F-63AE-215A-A59A-F7ACFFEE10BF}"/>
              </a:ext>
            </a:extLst>
          </p:cNvPr>
          <p:cNvSpPr txBox="1"/>
          <p:nvPr/>
        </p:nvSpPr>
        <p:spPr>
          <a:xfrm>
            <a:off x="191344" y="5445224"/>
            <a:ext cx="5688632" cy="769441"/>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latin typeface="Amazon Ember"/>
              </a:rPr>
              <a:t>A</a:t>
            </a:r>
            <a:r>
              <a:rPr lang="en-US" sz="2200" b="0" i="0" dirty="0">
                <a:solidFill>
                  <a:schemeClr val="bg1"/>
                </a:solidFill>
                <a:effectLst/>
                <a:latin typeface="Amazon Ember"/>
              </a:rPr>
              <a:t>ttach it to your VPC through </a:t>
            </a:r>
            <a:r>
              <a:rPr lang="en-US" sz="2200" b="1" i="0" dirty="0">
                <a:solidFill>
                  <a:schemeClr val="bg1"/>
                </a:solidFill>
                <a:effectLst/>
                <a:latin typeface="Amazon Ember"/>
              </a:rPr>
              <a:t>Actions</a:t>
            </a:r>
            <a:r>
              <a:rPr lang="en-US" sz="2200" b="0" i="0" dirty="0">
                <a:solidFill>
                  <a:schemeClr val="bg1"/>
                </a:solidFill>
                <a:effectLst/>
                <a:latin typeface="Amazon Ember"/>
              </a:rPr>
              <a:t> drop down.</a:t>
            </a:r>
            <a:endParaRPr lang="en-IN" sz="2200" dirty="0">
              <a:solidFill>
                <a:schemeClr val="bg1"/>
              </a:solidFill>
            </a:endParaRPr>
          </a:p>
        </p:txBody>
      </p:sp>
      <p:sp>
        <p:nvSpPr>
          <p:cNvPr id="7" name="TextBox 6">
            <a:extLst>
              <a:ext uri="{FF2B5EF4-FFF2-40B4-BE49-F238E27FC236}">
                <a16:creationId xmlns:a16="http://schemas.microsoft.com/office/drawing/2014/main" id="{56AEA15F-8945-F88E-8A36-CA18FE573322}"/>
              </a:ext>
            </a:extLst>
          </p:cNvPr>
          <p:cNvSpPr txBox="1"/>
          <p:nvPr/>
        </p:nvSpPr>
        <p:spPr>
          <a:xfrm>
            <a:off x="5975008" y="5373216"/>
            <a:ext cx="6097656" cy="769441"/>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latin typeface="Amazon Ember"/>
              </a:rPr>
              <a:t>S</a:t>
            </a:r>
            <a:r>
              <a:rPr lang="en-US" sz="2200" b="0" i="0" dirty="0">
                <a:solidFill>
                  <a:schemeClr val="bg1"/>
                </a:solidFill>
                <a:effectLst/>
                <a:latin typeface="Amazon Ember"/>
              </a:rPr>
              <a:t>elect the correct VPC and click </a:t>
            </a:r>
            <a:r>
              <a:rPr lang="en-US" sz="2200" b="1" i="0" dirty="0">
                <a:solidFill>
                  <a:schemeClr val="bg1"/>
                </a:solidFill>
                <a:effectLst/>
                <a:latin typeface="Amazon Ember"/>
              </a:rPr>
              <a:t>Attach internet gateway</a:t>
            </a:r>
            <a:r>
              <a:rPr lang="en-US" sz="2200" b="0" i="0" dirty="0">
                <a:solidFill>
                  <a:schemeClr val="bg1"/>
                </a:solidFill>
                <a:effectLst/>
                <a:latin typeface="Amazon Ember"/>
              </a:rPr>
              <a:t>.</a:t>
            </a:r>
            <a:endParaRPr lang="en-IN" sz="2200" dirty="0">
              <a:solidFill>
                <a:schemeClr val="bg1"/>
              </a:solidFill>
            </a:endParaRPr>
          </a:p>
        </p:txBody>
      </p:sp>
    </p:spTree>
    <p:extLst>
      <p:ext uri="{BB962C8B-B14F-4D97-AF65-F5344CB8AC3E}">
        <p14:creationId xmlns:p14="http://schemas.microsoft.com/office/powerpoint/2010/main" val="1087004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87D235-9E37-C426-C860-ABD09DF5B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1340768"/>
            <a:ext cx="10585176" cy="4778152"/>
          </a:xfrm>
          <a:prstGeom prst="rect">
            <a:avLst/>
          </a:prstGeom>
        </p:spPr>
      </p:pic>
      <p:sp>
        <p:nvSpPr>
          <p:cNvPr id="5" name="TextBox 4">
            <a:extLst>
              <a:ext uri="{FF2B5EF4-FFF2-40B4-BE49-F238E27FC236}">
                <a16:creationId xmlns:a16="http://schemas.microsoft.com/office/drawing/2014/main" id="{17B3B632-3A85-67B9-4CBE-7733BF040CA7}"/>
              </a:ext>
            </a:extLst>
          </p:cNvPr>
          <p:cNvSpPr txBox="1"/>
          <p:nvPr/>
        </p:nvSpPr>
        <p:spPr>
          <a:xfrm>
            <a:off x="695400" y="476673"/>
            <a:ext cx="8928992" cy="646331"/>
          </a:xfrm>
          <a:prstGeom prst="rect">
            <a:avLst/>
          </a:prstGeom>
          <a:noFill/>
        </p:spPr>
        <p:txBody>
          <a:bodyPr wrap="square" rtlCol="0">
            <a:spAutoFit/>
          </a:bodyPr>
          <a:lstStyle/>
          <a:p>
            <a:pPr marL="285750" indent="-285750" algn="just">
              <a:buFont typeface="Arial" panose="020B0604020202020204" pitchFamily="34" charset="0"/>
              <a:buChar char="•"/>
            </a:pPr>
            <a:r>
              <a:rPr lang="en-IN" b="1" dirty="0">
                <a:solidFill>
                  <a:schemeClr val="bg1"/>
                </a:solidFill>
                <a:latin typeface="var(--font-family-base-4om3hr,&quot;Amazon Ember&quot;,&quot;Helvetica Neue&quot;,Roboto,Arial,sans-serif)"/>
                <a:hlinkClick r:id="rId3">
                  <a:extLst>
                    <a:ext uri="{A12FA001-AC4F-418D-AE19-62706E023703}">
                      <ahyp:hlinkClr xmlns:ahyp="http://schemas.microsoft.com/office/drawing/2018/hyperlinkcolor" val="tx"/>
                    </a:ext>
                  </a:extLst>
                </a:hlinkClick>
              </a:rPr>
              <a:t>ARCHITECTURE OVERVIEW</a:t>
            </a:r>
            <a:endParaRPr lang="en-IN" b="1" i="0" u="none" strike="noStrike" dirty="0">
              <a:solidFill>
                <a:schemeClr val="bg1"/>
              </a:solidFill>
              <a:effectLst/>
              <a:latin typeface="var(--font-family-base-4om3hr,&quot;Amazon Ember&quot;,&quot;Helvetica Neue&quot;,Roboto,Arial,sans-serif)"/>
              <a:hlinkClick r:id="rId3">
                <a:extLst>
                  <a:ext uri="{A12FA001-AC4F-418D-AE19-62706E023703}">
                    <ahyp:hlinkClr xmlns:ahyp="http://schemas.microsoft.com/office/drawing/2018/hyperlinkcolor" val="tx"/>
                  </a:ext>
                </a:extLst>
              </a:hlinkClick>
            </a:endParaRPr>
          </a:p>
          <a:p>
            <a:pPr marL="285750" indent="-285750" algn="just">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1798757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04)">
            <a:extLst>
              <a:ext uri="{FF2B5EF4-FFF2-40B4-BE49-F238E27FC236}">
                <a16:creationId xmlns:a16="http://schemas.microsoft.com/office/drawing/2014/main" id="{DC572B89-7DE0-4BA9-4461-4BBA6FEE23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05)">
            <a:extLst>
              <a:ext uri="{FF2B5EF4-FFF2-40B4-BE49-F238E27FC236}">
                <a16:creationId xmlns:a16="http://schemas.microsoft.com/office/drawing/2014/main" id="{B074109F-FB9F-4EEB-1056-6C4A50CC777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AF2AC3E6-722C-86DB-CACB-D7E2CE518950}"/>
              </a:ext>
            </a:extLst>
          </p:cNvPr>
          <p:cNvSpPr txBox="1"/>
          <p:nvPr/>
        </p:nvSpPr>
        <p:spPr>
          <a:xfrm>
            <a:off x="335360" y="908720"/>
            <a:ext cx="6097656" cy="584775"/>
          </a:xfrm>
          <a:prstGeom prst="rect">
            <a:avLst/>
          </a:prstGeom>
          <a:noFill/>
        </p:spPr>
        <p:txBody>
          <a:bodyPr wrap="square">
            <a:spAutoFit/>
          </a:bodyPr>
          <a:lstStyle/>
          <a:p>
            <a:pPr marL="457200" indent="-457200">
              <a:buFont typeface="Arial" panose="020B0604020202020204" pitchFamily="34" charset="0"/>
              <a:buChar char="•"/>
            </a:pPr>
            <a:r>
              <a:rPr lang="en-IN" sz="3200" b="1" i="0" dirty="0">
                <a:solidFill>
                  <a:schemeClr val="bg1"/>
                </a:solidFill>
                <a:effectLst/>
                <a:latin typeface="Amazon Ember"/>
              </a:rPr>
              <a:t>NAT Gateway</a:t>
            </a:r>
            <a:endParaRPr lang="en-IN" sz="3200" dirty="0">
              <a:solidFill>
                <a:schemeClr val="bg1"/>
              </a:solidFill>
            </a:endParaRPr>
          </a:p>
        </p:txBody>
      </p:sp>
      <p:sp>
        <p:nvSpPr>
          <p:cNvPr id="7" name="TextBox 6">
            <a:extLst>
              <a:ext uri="{FF2B5EF4-FFF2-40B4-BE49-F238E27FC236}">
                <a16:creationId xmlns:a16="http://schemas.microsoft.com/office/drawing/2014/main" id="{A6E1E551-6EA8-58BF-DEC4-E6CE08EA2430}"/>
              </a:ext>
            </a:extLst>
          </p:cNvPr>
          <p:cNvSpPr txBox="1"/>
          <p:nvPr/>
        </p:nvSpPr>
        <p:spPr>
          <a:xfrm>
            <a:off x="191344" y="5157192"/>
            <a:ext cx="5832648" cy="1785104"/>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rgbClr val="16191F"/>
                </a:solidFill>
                <a:effectLst/>
                <a:latin typeface="Amazon Ember"/>
              </a:rPr>
              <a:t>Navigate to </a:t>
            </a:r>
            <a:r>
              <a:rPr lang="en-US" sz="2200" b="1" i="0" dirty="0">
                <a:solidFill>
                  <a:srgbClr val="16191F"/>
                </a:solidFill>
                <a:effectLst/>
                <a:latin typeface="Amazon Ember"/>
              </a:rPr>
              <a:t>NAT Gateways</a:t>
            </a:r>
            <a:r>
              <a:rPr lang="en-US" sz="2200" b="0" i="0" dirty="0">
                <a:solidFill>
                  <a:srgbClr val="16191F"/>
                </a:solidFill>
                <a:effectLst/>
                <a:latin typeface="Amazon Ember"/>
              </a:rPr>
              <a:t> on the left side of the current dashboard and click </a:t>
            </a:r>
            <a:r>
              <a:rPr lang="en-US" sz="2200" b="1" i="0" dirty="0">
                <a:solidFill>
                  <a:srgbClr val="16191F"/>
                </a:solidFill>
                <a:effectLst/>
                <a:latin typeface="Amazon Ember"/>
              </a:rPr>
              <a:t>Create NAT Gateway</a:t>
            </a:r>
            <a:r>
              <a:rPr lang="en-US" sz="2200" b="0" i="0" dirty="0">
                <a:solidFill>
                  <a:srgbClr val="16191F"/>
                </a:solidFill>
                <a:effectLst/>
                <a:latin typeface="Amazon Ember"/>
              </a:rPr>
              <a:t>.</a:t>
            </a:r>
          </a:p>
          <a:p>
            <a:pPr marL="342900" indent="-342900">
              <a:buFont typeface="Arial" panose="020B0604020202020204" pitchFamily="34" charset="0"/>
              <a:buChar char="•"/>
            </a:pPr>
            <a:br>
              <a:rPr lang="en-US" sz="2200" dirty="0"/>
            </a:br>
            <a:endParaRPr lang="en-IN" sz="2200" dirty="0"/>
          </a:p>
        </p:txBody>
      </p:sp>
      <p:sp>
        <p:nvSpPr>
          <p:cNvPr id="9" name="TextBox 8">
            <a:extLst>
              <a:ext uri="{FF2B5EF4-FFF2-40B4-BE49-F238E27FC236}">
                <a16:creationId xmlns:a16="http://schemas.microsoft.com/office/drawing/2014/main" id="{1EE7DF2D-DA62-AF6E-5DD5-23C17AEE1A30}"/>
              </a:ext>
            </a:extLst>
          </p:cNvPr>
          <p:cNvSpPr txBox="1"/>
          <p:nvPr/>
        </p:nvSpPr>
        <p:spPr>
          <a:xfrm>
            <a:off x="5951984" y="5157192"/>
            <a:ext cx="6097656" cy="1107996"/>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Fill in the </a:t>
            </a:r>
            <a:r>
              <a:rPr lang="en-US" sz="2200" b="1" i="0" dirty="0">
                <a:solidFill>
                  <a:schemeClr val="bg1"/>
                </a:solidFill>
                <a:effectLst/>
                <a:latin typeface="Amazon Ember"/>
              </a:rPr>
              <a:t>Name</a:t>
            </a:r>
            <a:r>
              <a:rPr lang="en-US" sz="2200" b="0" i="0" dirty="0">
                <a:solidFill>
                  <a:schemeClr val="bg1"/>
                </a:solidFill>
                <a:effectLst/>
                <a:latin typeface="Amazon Ember"/>
              </a:rPr>
              <a:t>, choose one of the </a:t>
            </a:r>
            <a:r>
              <a:rPr lang="en-US" sz="2200" b="1" i="0" dirty="0">
                <a:solidFill>
                  <a:schemeClr val="bg1"/>
                </a:solidFill>
                <a:effectLst/>
                <a:latin typeface="Amazon Ember"/>
              </a:rPr>
              <a:t>public subnets</a:t>
            </a:r>
            <a:r>
              <a:rPr lang="en-US" sz="2200" b="0" i="0" dirty="0">
                <a:solidFill>
                  <a:schemeClr val="bg1"/>
                </a:solidFill>
                <a:effectLst/>
                <a:latin typeface="Amazon Ember"/>
              </a:rPr>
              <a:t> </a:t>
            </a:r>
            <a:r>
              <a:rPr lang="en-US" sz="2200" dirty="0">
                <a:solidFill>
                  <a:schemeClr val="bg1"/>
                </a:solidFill>
                <a:latin typeface="Amazon Ember"/>
              </a:rPr>
              <a:t>we</a:t>
            </a:r>
            <a:r>
              <a:rPr lang="en-US" sz="2200" b="0" i="0" dirty="0">
                <a:solidFill>
                  <a:schemeClr val="bg1"/>
                </a:solidFill>
                <a:effectLst/>
                <a:latin typeface="Amazon Ember"/>
              </a:rPr>
              <a:t> created , and then allocate an </a:t>
            </a:r>
            <a:r>
              <a:rPr lang="en-US" sz="2200" b="1" i="0" dirty="0">
                <a:solidFill>
                  <a:schemeClr val="bg1"/>
                </a:solidFill>
                <a:effectLst/>
                <a:latin typeface="Amazon Ember"/>
              </a:rPr>
              <a:t>Elastic IP</a:t>
            </a:r>
            <a:endParaRPr lang="en-IN" sz="2200" b="1" dirty="0">
              <a:solidFill>
                <a:schemeClr val="bg1"/>
              </a:solidFill>
            </a:endParaRPr>
          </a:p>
        </p:txBody>
      </p:sp>
    </p:spTree>
    <p:extLst>
      <p:ext uri="{BB962C8B-B14F-4D97-AF65-F5344CB8AC3E}">
        <p14:creationId xmlns:p14="http://schemas.microsoft.com/office/powerpoint/2010/main" val="595202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06)">
            <a:extLst>
              <a:ext uri="{FF2B5EF4-FFF2-40B4-BE49-F238E27FC236}">
                <a16:creationId xmlns:a16="http://schemas.microsoft.com/office/drawing/2014/main" id="{B001E153-C827-6502-8926-10AFD8FA393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07)">
            <a:extLst>
              <a:ext uri="{FF2B5EF4-FFF2-40B4-BE49-F238E27FC236}">
                <a16:creationId xmlns:a16="http://schemas.microsoft.com/office/drawing/2014/main" id="{F791FA9C-8389-7B9C-D0A8-23BBC9BC21B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F87F48AC-9C87-3FB9-9068-93B003771789}"/>
              </a:ext>
            </a:extLst>
          </p:cNvPr>
          <p:cNvSpPr txBox="1"/>
          <p:nvPr/>
        </p:nvSpPr>
        <p:spPr>
          <a:xfrm>
            <a:off x="263352" y="5301208"/>
            <a:ext cx="6097656" cy="769441"/>
          </a:xfrm>
          <a:prstGeom prst="rect">
            <a:avLst/>
          </a:prstGeom>
          <a:noFill/>
        </p:spPr>
        <p:txBody>
          <a:bodyPr wrap="square">
            <a:spAutoFit/>
          </a:bodyPr>
          <a:lstStyle/>
          <a:p>
            <a:pPr marL="342900" indent="-342900" algn="l">
              <a:buFont typeface="Arial" panose="020B0604020202020204" pitchFamily="34" charset="0"/>
              <a:buChar char="•"/>
            </a:pPr>
            <a:r>
              <a:rPr lang="en-IN" sz="2200" b="0" i="0" dirty="0">
                <a:solidFill>
                  <a:schemeClr val="bg1"/>
                </a:solidFill>
                <a:effectLst/>
                <a:latin typeface="Amazon Ember"/>
              </a:rPr>
              <a:t>Click </a:t>
            </a:r>
            <a:r>
              <a:rPr lang="en-IN" sz="2200" b="1" i="0" dirty="0">
                <a:solidFill>
                  <a:schemeClr val="bg1"/>
                </a:solidFill>
                <a:effectLst/>
                <a:latin typeface="Amazon Ember"/>
              </a:rPr>
              <a:t>Create NAT gateway</a:t>
            </a:r>
            <a:r>
              <a:rPr lang="en-IN" sz="2200" b="0" i="0" dirty="0">
                <a:solidFill>
                  <a:schemeClr val="bg1"/>
                </a:solidFill>
                <a:effectLst/>
                <a:latin typeface="Amazon Ember"/>
              </a:rPr>
              <a:t>.</a:t>
            </a:r>
          </a:p>
          <a:p>
            <a:pPr marL="342900" indent="-342900">
              <a:buFont typeface="Arial" panose="020B0604020202020204" pitchFamily="34" charset="0"/>
              <a:buChar char="•"/>
            </a:pPr>
            <a:endParaRPr lang="en-IN" sz="2200" dirty="0">
              <a:solidFill>
                <a:schemeClr val="bg1"/>
              </a:solidFill>
            </a:endParaRPr>
          </a:p>
        </p:txBody>
      </p:sp>
      <p:sp>
        <p:nvSpPr>
          <p:cNvPr id="7" name="TextBox 6">
            <a:extLst>
              <a:ext uri="{FF2B5EF4-FFF2-40B4-BE49-F238E27FC236}">
                <a16:creationId xmlns:a16="http://schemas.microsoft.com/office/drawing/2014/main" id="{CF1F607E-30C8-5212-99F6-CBF0FFF511D9}"/>
              </a:ext>
            </a:extLst>
          </p:cNvPr>
          <p:cNvSpPr txBox="1"/>
          <p:nvPr/>
        </p:nvSpPr>
        <p:spPr>
          <a:xfrm>
            <a:off x="6047016" y="5229200"/>
            <a:ext cx="6097656" cy="769441"/>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latin typeface="Amazon Ember"/>
              </a:rPr>
              <a:t>Create another NAT gateway in the other public subnet with different AZ</a:t>
            </a:r>
            <a:endParaRPr lang="en-IN" sz="2200" b="1" dirty="0">
              <a:solidFill>
                <a:schemeClr val="bg1"/>
              </a:solidFill>
            </a:endParaRPr>
          </a:p>
        </p:txBody>
      </p:sp>
    </p:spTree>
    <p:extLst>
      <p:ext uri="{BB962C8B-B14F-4D97-AF65-F5344CB8AC3E}">
        <p14:creationId xmlns:p14="http://schemas.microsoft.com/office/powerpoint/2010/main" val="636560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08)">
            <a:extLst>
              <a:ext uri="{FF2B5EF4-FFF2-40B4-BE49-F238E27FC236}">
                <a16:creationId xmlns:a16="http://schemas.microsoft.com/office/drawing/2014/main" id="{C2680BCD-CCEE-A739-6FC0-DFDEE07BFBB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09)">
            <a:extLst>
              <a:ext uri="{FF2B5EF4-FFF2-40B4-BE49-F238E27FC236}">
                <a16:creationId xmlns:a16="http://schemas.microsoft.com/office/drawing/2014/main" id="{27430D48-7BE5-664B-2074-216965F0D04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75E822C0-3AE9-FAF4-218C-96B3B7986222}"/>
              </a:ext>
            </a:extLst>
          </p:cNvPr>
          <p:cNvSpPr txBox="1"/>
          <p:nvPr/>
        </p:nvSpPr>
        <p:spPr>
          <a:xfrm>
            <a:off x="263352" y="5301208"/>
            <a:ext cx="6097656" cy="769441"/>
          </a:xfrm>
          <a:prstGeom prst="rect">
            <a:avLst/>
          </a:prstGeom>
          <a:noFill/>
        </p:spPr>
        <p:txBody>
          <a:bodyPr wrap="square">
            <a:spAutoFit/>
          </a:bodyPr>
          <a:lstStyle/>
          <a:p>
            <a:pPr marL="342900" indent="-342900" algn="l">
              <a:buFont typeface="Arial" panose="020B0604020202020204" pitchFamily="34" charset="0"/>
              <a:buChar char="•"/>
            </a:pPr>
            <a:r>
              <a:rPr lang="en-IN" sz="2200" b="0" i="0" dirty="0">
                <a:solidFill>
                  <a:schemeClr val="bg1"/>
                </a:solidFill>
                <a:effectLst/>
                <a:latin typeface="Amazon Ember"/>
              </a:rPr>
              <a:t>Click </a:t>
            </a:r>
            <a:r>
              <a:rPr lang="en-IN" sz="2200" b="1" i="0" dirty="0">
                <a:solidFill>
                  <a:schemeClr val="bg1"/>
                </a:solidFill>
                <a:effectLst/>
                <a:latin typeface="Amazon Ember"/>
              </a:rPr>
              <a:t>Create NAT gateway</a:t>
            </a:r>
            <a:r>
              <a:rPr lang="en-IN" sz="2200" b="0" i="0" dirty="0">
                <a:solidFill>
                  <a:schemeClr val="bg1"/>
                </a:solidFill>
                <a:effectLst/>
                <a:latin typeface="Amazon Ember"/>
              </a:rPr>
              <a:t>.</a:t>
            </a:r>
          </a:p>
          <a:p>
            <a:pPr marL="342900" indent="-342900">
              <a:buFont typeface="Arial" panose="020B0604020202020204" pitchFamily="34" charset="0"/>
              <a:buChar char="•"/>
            </a:pPr>
            <a:endParaRPr lang="en-IN" sz="2200" dirty="0">
              <a:solidFill>
                <a:schemeClr val="bg1"/>
              </a:solidFill>
            </a:endParaRPr>
          </a:p>
        </p:txBody>
      </p:sp>
      <p:sp>
        <p:nvSpPr>
          <p:cNvPr id="6" name="TextBox 5">
            <a:extLst>
              <a:ext uri="{FF2B5EF4-FFF2-40B4-BE49-F238E27FC236}">
                <a16:creationId xmlns:a16="http://schemas.microsoft.com/office/drawing/2014/main" id="{E1624AD0-5C51-A5AB-1737-05A1F76DF719}"/>
              </a:ext>
            </a:extLst>
          </p:cNvPr>
          <p:cNvSpPr txBox="1"/>
          <p:nvPr/>
        </p:nvSpPr>
        <p:spPr>
          <a:xfrm>
            <a:off x="6094344" y="692696"/>
            <a:ext cx="6097656" cy="584775"/>
          </a:xfrm>
          <a:prstGeom prst="rect">
            <a:avLst/>
          </a:prstGeom>
          <a:noFill/>
        </p:spPr>
        <p:txBody>
          <a:bodyPr wrap="square">
            <a:spAutoFit/>
          </a:bodyPr>
          <a:lstStyle/>
          <a:p>
            <a:pPr marL="457200" indent="-457200" algn="l">
              <a:buFont typeface="Arial" panose="020B0604020202020204" pitchFamily="34" charset="0"/>
              <a:buChar char="•"/>
            </a:pPr>
            <a:r>
              <a:rPr lang="en-IN" sz="3200" b="0" i="0" dirty="0">
                <a:solidFill>
                  <a:schemeClr val="bg1"/>
                </a:solidFill>
                <a:effectLst/>
                <a:latin typeface="Amazon Ember"/>
              </a:rPr>
              <a:t>Routing Configuration</a:t>
            </a:r>
          </a:p>
        </p:txBody>
      </p:sp>
      <p:sp>
        <p:nvSpPr>
          <p:cNvPr id="8" name="TextBox 7">
            <a:extLst>
              <a:ext uri="{FF2B5EF4-FFF2-40B4-BE49-F238E27FC236}">
                <a16:creationId xmlns:a16="http://schemas.microsoft.com/office/drawing/2014/main" id="{21BA9795-03D2-5865-1EBE-49D8C0939C77}"/>
              </a:ext>
            </a:extLst>
          </p:cNvPr>
          <p:cNvSpPr txBox="1"/>
          <p:nvPr/>
        </p:nvSpPr>
        <p:spPr>
          <a:xfrm>
            <a:off x="6023992" y="5251847"/>
            <a:ext cx="6097656" cy="769441"/>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Navigate to </a:t>
            </a:r>
            <a:r>
              <a:rPr lang="en-US" sz="2200" b="1" i="0" dirty="0">
                <a:solidFill>
                  <a:schemeClr val="bg1"/>
                </a:solidFill>
                <a:effectLst/>
                <a:latin typeface="Amazon Ember"/>
              </a:rPr>
              <a:t>Route Tables</a:t>
            </a:r>
            <a:r>
              <a:rPr lang="en-US" sz="2200" b="0" i="0" dirty="0">
                <a:solidFill>
                  <a:schemeClr val="bg1"/>
                </a:solidFill>
                <a:effectLst/>
                <a:latin typeface="Amazon Ember"/>
              </a:rPr>
              <a:t> on the left side of the VPC dashboard and click </a:t>
            </a:r>
            <a:r>
              <a:rPr lang="en-US" sz="2200" b="1" i="0" dirty="0">
                <a:solidFill>
                  <a:schemeClr val="bg1"/>
                </a:solidFill>
                <a:effectLst/>
                <a:latin typeface="Amazon Ember"/>
              </a:rPr>
              <a:t>Create route table</a:t>
            </a:r>
            <a:r>
              <a:rPr lang="en-US" sz="2200" b="0" i="0" dirty="0">
                <a:solidFill>
                  <a:schemeClr val="bg1"/>
                </a:solidFill>
                <a:effectLst/>
                <a:latin typeface="Amazon Ember"/>
              </a:rPr>
              <a:t> </a:t>
            </a:r>
            <a:endParaRPr lang="en-IN" sz="2200" dirty="0">
              <a:solidFill>
                <a:schemeClr val="bg1"/>
              </a:solidFill>
            </a:endParaRPr>
          </a:p>
        </p:txBody>
      </p:sp>
    </p:spTree>
    <p:extLst>
      <p:ext uri="{BB962C8B-B14F-4D97-AF65-F5344CB8AC3E}">
        <p14:creationId xmlns:p14="http://schemas.microsoft.com/office/powerpoint/2010/main" val="3561169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10)">
            <a:extLst>
              <a:ext uri="{FF2B5EF4-FFF2-40B4-BE49-F238E27FC236}">
                <a16:creationId xmlns:a16="http://schemas.microsoft.com/office/drawing/2014/main" id="{60B03042-74CE-BD68-F570-EE9489EC288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11)">
            <a:extLst>
              <a:ext uri="{FF2B5EF4-FFF2-40B4-BE49-F238E27FC236}">
                <a16:creationId xmlns:a16="http://schemas.microsoft.com/office/drawing/2014/main" id="{E654A2F1-639C-93E7-784A-E540D4D92C0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F3158AAE-C20F-EDA4-50C0-015EB4674153}"/>
              </a:ext>
            </a:extLst>
          </p:cNvPr>
          <p:cNvSpPr txBox="1"/>
          <p:nvPr/>
        </p:nvSpPr>
        <p:spPr>
          <a:xfrm>
            <a:off x="119336" y="5301208"/>
            <a:ext cx="6097656" cy="1785104"/>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latin typeface="Amazon Ember"/>
              </a:rPr>
              <a:t>C</a:t>
            </a:r>
            <a:r>
              <a:rPr lang="en-US" sz="2200" b="0" i="0" dirty="0">
                <a:solidFill>
                  <a:schemeClr val="bg1"/>
                </a:solidFill>
                <a:effectLst/>
                <a:latin typeface="Amazon Ember"/>
              </a:rPr>
              <a:t>reate a route table for the web layer </a:t>
            </a:r>
            <a:r>
              <a:rPr lang="en-US" sz="2200" b="0" i="1" dirty="0">
                <a:solidFill>
                  <a:schemeClr val="bg1"/>
                </a:solidFill>
                <a:effectLst/>
                <a:latin typeface="Amazon Ember"/>
              </a:rPr>
              <a:t>public subnets</a:t>
            </a:r>
            <a:r>
              <a:rPr lang="en-US" sz="2200" b="0" i="0" dirty="0">
                <a:solidFill>
                  <a:schemeClr val="bg1"/>
                </a:solidFill>
                <a:effectLst/>
                <a:latin typeface="Amazon Ember"/>
              </a:rPr>
              <a:t> and name it accordingly.</a:t>
            </a:r>
          </a:p>
          <a:p>
            <a:pPr marL="342900" indent="-342900">
              <a:buFont typeface="Arial" panose="020B0604020202020204" pitchFamily="34" charset="0"/>
              <a:buChar char="•"/>
            </a:pPr>
            <a:r>
              <a:rPr lang="en-US" sz="2200" dirty="0">
                <a:solidFill>
                  <a:schemeClr val="bg1"/>
                </a:solidFill>
                <a:latin typeface="Amazon Ember"/>
              </a:rPr>
              <a:t>Give a name and select the created VPC and click </a:t>
            </a:r>
            <a:r>
              <a:rPr lang="en-US" sz="2200" b="1" dirty="0">
                <a:solidFill>
                  <a:schemeClr val="bg1"/>
                </a:solidFill>
                <a:latin typeface="Amazon Ember"/>
              </a:rPr>
              <a:t>Create route table</a:t>
            </a:r>
            <a:endParaRPr lang="en-US" sz="2200" i="0" dirty="0">
              <a:solidFill>
                <a:schemeClr val="bg1"/>
              </a:solidFill>
              <a:effectLst/>
              <a:latin typeface="Amazon Ember"/>
            </a:endParaRPr>
          </a:p>
          <a:p>
            <a:pPr marL="342900" indent="-342900">
              <a:buFont typeface="Arial" panose="020B0604020202020204" pitchFamily="34" charset="0"/>
              <a:buChar char="•"/>
            </a:pPr>
            <a:endParaRPr lang="en-IN" sz="2200" dirty="0">
              <a:solidFill>
                <a:schemeClr val="bg1"/>
              </a:solidFill>
            </a:endParaRPr>
          </a:p>
        </p:txBody>
      </p:sp>
      <p:sp>
        <p:nvSpPr>
          <p:cNvPr id="7" name="TextBox 6">
            <a:extLst>
              <a:ext uri="{FF2B5EF4-FFF2-40B4-BE49-F238E27FC236}">
                <a16:creationId xmlns:a16="http://schemas.microsoft.com/office/drawing/2014/main" id="{D32BA458-7377-AA96-C667-540784A31EE0}"/>
              </a:ext>
            </a:extLst>
          </p:cNvPr>
          <p:cNvSpPr txBox="1"/>
          <p:nvPr/>
        </p:nvSpPr>
        <p:spPr>
          <a:xfrm>
            <a:off x="6094344" y="5229200"/>
            <a:ext cx="6097656" cy="1107996"/>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Scroll down and click on the </a:t>
            </a:r>
            <a:r>
              <a:rPr lang="en-US" sz="2200" b="1" i="0" dirty="0">
                <a:solidFill>
                  <a:schemeClr val="bg1"/>
                </a:solidFill>
                <a:effectLst/>
                <a:latin typeface="Amazon Ember"/>
              </a:rPr>
              <a:t>Routes tab</a:t>
            </a:r>
            <a:r>
              <a:rPr lang="en-US" sz="2200" b="0" i="0" dirty="0">
                <a:solidFill>
                  <a:schemeClr val="bg1"/>
                </a:solidFill>
                <a:effectLst/>
                <a:latin typeface="Amazon Ember"/>
              </a:rPr>
              <a:t> and </a:t>
            </a:r>
            <a:r>
              <a:rPr lang="en-US" sz="2200" b="1" i="0" dirty="0">
                <a:solidFill>
                  <a:schemeClr val="bg1"/>
                </a:solidFill>
                <a:effectLst/>
                <a:latin typeface="Amazon Ember"/>
              </a:rPr>
              <a:t>Edit routes</a:t>
            </a:r>
            <a:r>
              <a:rPr lang="en-US" sz="2200" b="0" i="0" dirty="0">
                <a:solidFill>
                  <a:schemeClr val="bg1"/>
                </a:solidFill>
                <a:effectLst/>
                <a:latin typeface="Amazon Ember"/>
              </a:rPr>
              <a:t>.</a:t>
            </a:r>
          </a:p>
          <a:p>
            <a:pPr marL="342900" indent="-342900">
              <a:buFont typeface="Arial" panose="020B0604020202020204" pitchFamily="34" charset="0"/>
              <a:buChar char="•"/>
            </a:pPr>
            <a:endParaRPr lang="en-IN" sz="2200" dirty="0">
              <a:solidFill>
                <a:schemeClr val="bg1"/>
              </a:solidFill>
            </a:endParaRPr>
          </a:p>
        </p:txBody>
      </p:sp>
    </p:spTree>
    <p:extLst>
      <p:ext uri="{BB962C8B-B14F-4D97-AF65-F5344CB8AC3E}">
        <p14:creationId xmlns:p14="http://schemas.microsoft.com/office/powerpoint/2010/main" val="3254236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12)">
            <a:extLst>
              <a:ext uri="{FF2B5EF4-FFF2-40B4-BE49-F238E27FC236}">
                <a16:creationId xmlns:a16="http://schemas.microsoft.com/office/drawing/2014/main" id="{C51F954A-F56D-4C2D-33A4-74131F21990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13)">
            <a:extLst>
              <a:ext uri="{FF2B5EF4-FFF2-40B4-BE49-F238E27FC236}">
                <a16:creationId xmlns:a16="http://schemas.microsoft.com/office/drawing/2014/main" id="{FEB20759-188A-CD17-7E78-9F99D8EE3C9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420CC991-2525-8E5C-5580-F1E29F8132DB}"/>
              </a:ext>
            </a:extLst>
          </p:cNvPr>
          <p:cNvSpPr txBox="1"/>
          <p:nvPr/>
        </p:nvSpPr>
        <p:spPr>
          <a:xfrm>
            <a:off x="191344" y="5301208"/>
            <a:ext cx="6097656" cy="769441"/>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Add a route that directs traffic from the VPC to the internet gateway.</a:t>
            </a:r>
            <a:endParaRPr lang="en-IN" sz="2200" dirty="0">
              <a:solidFill>
                <a:schemeClr val="bg1"/>
              </a:solidFill>
            </a:endParaRPr>
          </a:p>
        </p:txBody>
      </p:sp>
      <p:sp>
        <p:nvSpPr>
          <p:cNvPr id="7" name="TextBox 6">
            <a:extLst>
              <a:ext uri="{FF2B5EF4-FFF2-40B4-BE49-F238E27FC236}">
                <a16:creationId xmlns:a16="http://schemas.microsoft.com/office/drawing/2014/main" id="{DDC2A30D-C157-181B-55E0-4512354290FF}"/>
              </a:ext>
            </a:extLst>
          </p:cNvPr>
          <p:cNvSpPr txBox="1"/>
          <p:nvPr/>
        </p:nvSpPr>
        <p:spPr>
          <a:xfrm>
            <a:off x="6023992" y="5301208"/>
            <a:ext cx="6097656" cy="769441"/>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latin typeface="Amazon Ember"/>
              </a:rPr>
              <a:t>Select the internet gateway created and click </a:t>
            </a:r>
            <a:r>
              <a:rPr lang="en-US" sz="2200" b="1" dirty="0">
                <a:solidFill>
                  <a:schemeClr val="bg1"/>
                </a:solidFill>
                <a:latin typeface="Amazon Ember"/>
              </a:rPr>
              <a:t>Save changes</a:t>
            </a:r>
            <a:endParaRPr lang="en-IN" sz="2200" dirty="0">
              <a:solidFill>
                <a:schemeClr val="bg1"/>
              </a:solidFill>
            </a:endParaRPr>
          </a:p>
        </p:txBody>
      </p:sp>
    </p:spTree>
    <p:extLst>
      <p:ext uri="{BB962C8B-B14F-4D97-AF65-F5344CB8AC3E}">
        <p14:creationId xmlns:p14="http://schemas.microsoft.com/office/powerpoint/2010/main" val="3291217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14)">
            <a:extLst>
              <a:ext uri="{FF2B5EF4-FFF2-40B4-BE49-F238E27FC236}">
                <a16:creationId xmlns:a16="http://schemas.microsoft.com/office/drawing/2014/main" id="{47C0AA89-272C-42BE-A315-5C08D1F0FC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15)">
            <a:extLst>
              <a:ext uri="{FF2B5EF4-FFF2-40B4-BE49-F238E27FC236}">
                <a16:creationId xmlns:a16="http://schemas.microsoft.com/office/drawing/2014/main" id="{5BED6B19-93E1-EE88-4955-8C122E186F2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FBE84E1E-B9DA-407D-1F2A-3DCD3B501124}"/>
              </a:ext>
            </a:extLst>
          </p:cNvPr>
          <p:cNvSpPr txBox="1"/>
          <p:nvPr/>
        </p:nvSpPr>
        <p:spPr>
          <a:xfrm>
            <a:off x="142360" y="5229200"/>
            <a:ext cx="6097656" cy="769441"/>
          </a:xfrm>
          <a:prstGeom prst="rect">
            <a:avLst/>
          </a:prstGeom>
          <a:noFill/>
        </p:spPr>
        <p:txBody>
          <a:bodyPr wrap="square">
            <a:spAutoFit/>
          </a:bodyPr>
          <a:lstStyle/>
          <a:p>
            <a:pPr marL="342900" indent="-342900">
              <a:buFont typeface="Arial" panose="020B0604020202020204" pitchFamily="34" charset="0"/>
              <a:buChar char="•"/>
            </a:pPr>
            <a:r>
              <a:rPr lang="en-IN" sz="2200" b="0" i="0" dirty="0">
                <a:solidFill>
                  <a:schemeClr val="bg1"/>
                </a:solidFill>
                <a:effectLst/>
                <a:latin typeface="Amazon Ember"/>
              </a:rPr>
              <a:t>Select </a:t>
            </a:r>
            <a:r>
              <a:rPr lang="en-IN" sz="2200" b="1" i="0" dirty="0">
                <a:solidFill>
                  <a:schemeClr val="bg1"/>
                </a:solidFill>
                <a:effectLst/>
                <a:latin typeface="Amazon Ember"/>
              </a:rPr>
              <a:t>Subnet Associations</a:t>
            </a:r>
            <a:r>
              <a:rPr lang="en-IN" sz="2200" b="0" i="0" dirty="0">
                <a:solidFill>
                  <a:schemeClr val="bg1"/>
                </a:solidFill>
                <a:effectLst/>
                <a:latin typeface="Amazon Ember"/>
              </a:rPr>
              <a:t> and click </a:t>
            </a:r>
            <a:r>
              <a:rPr lang="en-IN" sz="2200" b="1" i="0" dirty="0">
                <a:solidFill>
                  <a:schemeClr val="bg1"/>
                </a:solidFill>
                <a:effectLst/>
                <a:latin typeface="Amazon Ember"/>
              </a:rPr>
              <a:t>Edit subnet associations</a:t>
            </a:r>
            <a:r>
              <a:rPr lang="en-IN" sz="2200" b="0" i="0" dirty="0">
                <a:solidFill>
                  <a:schemeClr val="bg1"/>
                </a:solidFill>
                <a:effectLst/>
                <a:latin typeface="Amazon Ember"/>
              </a:rPr>
              <a:t>.</a:t>
            </a:r>
            <a:endParaRPr lang="en-IN" sz="2200" dirty="0">
              <a:solidFill>
                <a:schemeClr val="bg1"/>
              </a:solidFill>
            </a:endParaRPr>
          </a:p>
        </p:txBody>
      </p:sp>
      <p:sp>
        <p:nvSpPr>
          <p:cNvPr id="7" name="TextBox 6">
            <a:extLst>
              <a:ext uri="{FF2B5EF4-FFF2-40B4-BE49-F238E27FC236}">
                <a16:creationId xmlns:a16="http://schemas.microsoft.com/office/drawing/2014/main" id="{6AD63319-64B0-F6E9-5976-79593BD8C172}"/>
              </a:ext>
            </a:extLst>
          </p:cNvPr>
          <p:cNvSpPr txBox="1"/>
          <p:nvPr/>
        </p:nvSpPr>
        <p:spPr>
          <a:xfrm>
            <a:off x="6096000" y="5229200"/>
            <a:ext cx="6097656" cy="1446550"/>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rgbClr val="16191F"/>
                </a:solidFill>
                <a:effectLst/>
                <a:latin typeface="Amazon Ember"/>
              </a:rPr>
              <a:t>Select the two web layer public subnets you created </a:t>
            </a:r>
            <a:r>
              <a:rPr lang="en-US" sz="2200" b="0" i="0" dirty="0" err="1">
                <a:solidFill>
                  <a:srgbClr val="16191F"/>
                </a:solidFill>
                <a:effectLst/>
                <a:latin typeface="Amazon Ember"/>
              </a:rPr>
              <a:t>eariler</a:t>
            </a:r>
            <a:r>
              <a:rPr lang="en-US" sz="2200" b="0" i="0" dirty="0">
                <a:solidFill>
                  <a:srgbClr val="16191F"/>
                </a:solidFill>
                <a:effectLst/>
                <a:latin typeface="Amazon Ember"/>
              </a:rPr>
              <a:t> and click </a:t>
            </a:r>
            <a:r>
              <a:rPr lang="en-US" sz="2200" b="1" i="0" dirty="0">
                <a:solidFill>
                  <a:srgbClr val="16191F"/>
                </a:solidFill>
                <a:effectLst/>
                <a:latin typeface="Amazon Ember"/>
              </a:rPr>
              <a:t>Save associations</a:t>
            </a:r>
            <a:r>
              <a:rPr lang="en-US" sz="2200" b="0" i="0" dirty="0">
                <a:solidFill>
                  <a:srgbClr val="16191F"/>
                </a:solidFill>
                <a:effectLst/>
                <a:latin typeface="Amazon Ember"/>
              </a:rPr>
              <a:t>.</a:t>
            </a:r>
          </a:p>
          <a:p>
            <a:pPr marL="342900" indent="-342900">
              <a:buFont typeface="Arial" panose="020B0604020202020204" pitchFamily="34" charset="0"/>
              <a:buChar char="•"/>
            </a:pPr>
            <a:br>
              <a:rPr lang="en-US" sz="2200" dirty="0"/>
            </a:br>
            <a:endParaRPr lang="en-IN" sz="2200" dirty="0"/>
          </a:p>
        </p:txBody>
      </p:sp>
    </p:spTree>
    <p:extLst>
      <p:ext uri="{BB962C8B-B14F-4D97-AF65-F5344CB8AC3E}">
        <p14:creationId xmlns:p14="http://schemas.microsoft.com/office/powerpoint/2010/main" val="1226740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16)">
            <a:extLst>
              <a:ext uri="{FF2B5EF4-FFF2-40B4-BE49-F238E27FC236}">
                <a16:creationId xmlns:a16="http://schemas.microsoft.com/office/drawing/2014/main" id="{31E5BE61-97BA-3998-67E7-31589E9910B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17)">
            <a:extLst>
              <a:ext uri="{FF2B5EF4-FFF2-40B4-BE49-F238E27FC236}">
                <a16:creationId xmlns:a16="http://schemas.microsoft.com/office/drawing/2014/main" id="{99D81A9D-B97E-7428-C01A-20F1335AE6B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851E95AB-B432-F354-2E34-F3745662583E}"/>
              </a:ext>
            </a:extLst>
          </p:cNvPr>
          <p:cNvSpPr txBox="1"/>
          <p:nvPr/>
        </p:nvSpPr>
        <p:spPr>
          <a:xfrm>
            <a:off x="263352" y="404664"/>
            <a:ext cx="11593288" cy="1446550"/>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Now create 2 more route tables, one for each app layer private subnet in each availability zone. These route tables will route app layer traffic destined for outside the VPC to the NAT gateway in the respective availability zone, so add the appropriate routes for that.</a:t>
            </a:r>
            <a:br>
              <a:rPr lang="en-US" sz="2200" dirty="0">
                <a:solidFill>
                  <a:schemeClr val="bg1"/>
                </a:solidFill>
              </a:rPr>
            </a:br>
            <a:endParaRPr lang="en-IN" sz="2200" dirty="0">
              <a:solidFill>
                <a:schemeClr val="bg1"/>
              </a:solidFill>
            </a:endParaRPr>
          </a:p>
        </p:txBody>
      </p:sp>
      <p:sp>
        <p:nvSpPr>
          <p:cNvPr id="6" name="TextBox 5">
            <a:extLst>
              <a:ext uri="{FF2B5EF4-FFF2-40B4-BE49-F238E27FC236}">
                <a16:creationId xmlns:a16="http://schemas.microsoft.com/office/drawing/2014/main" id="{A77A3DF6-52C3-53A1-3889-B52FFECC4429}"/>
              </a:ext>
            </a:extLst>
          </p:cNvPr>
          <p:cNvSpPr txBox="1"/>
          <p:nvPr/>
        </p:nvSpPr>
        <p:spPr>
          <a:xfrm>
            <a:off x="335360" y="5301208"/>
            <a:ext cx="5616624"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AZ1 route table to map private- app tier-subnet to AZ1-NAT gateway</a:t>
            </a:r>
          </a:p>
        </p:txBody>
      </p:sp>
      <p:sp>
        <p:nvSpPr>
          <p:cNvPr id="9" name="TextBox 8">
            <a:extLst>
              <a:ext uri="{FF2B5EF4-FFF2-40B4-BE49-F238E27FC236}">
                <a16:creationId xmlns:a16="http://schemas.microsoft.com/office/drawing/2014/main" id="{806B36B7-FBAB-68EC-B27F-58975EE476AA}"/>
              </a:ext>
            </a:extLst>
          </p:cNvPr>
          <p:cNvSpPr txBox="1"/>
          <p:nvPr/>
        </p:nvSpPr>
        <p:spPr>
          <a:xfrm>
            <a:off x="6096000" y="5373216"/>
            <a:ext cx="2746457" cy="430887"/>
          </a:xfrm>
          <a:prstGeom prst="rect">
            <a:avLst/>
          </a:prstGeom>
          <a:noFill/>
        </p:spPr>
        <p:txBody>
          <a:bodyPr wrap="none" rtlCol="0">
            <a:spAutoFit/>
          </a:bodyPr>
          <a:lstStyle/>
          <a:p>
            <a:pPr marL="342900" indent="-342900">
              <a:buFont typeface="Arial" panose="020B0604020202020204" pitchFamily="34" charset="0"/>
              <a:buChar char="•"/>
            </a:pPr>
            <a:r>
              <a:rPr lang="en-IN" sz="2200" dirty="0">
                <a:solidFill>
                  <a:schemeClr val="bg1"/>
                </a:solidFill>
              </a:rPr>
              <a:t>Click on </a:t>
            </a:r>
            <a:r>
              <a:rPr lang="en-IN" sz="2200" b="1" dirty="0">
                <a:solidFill>
                  <a:schemeClr val="bg1"/>
                </a:solidFill>
              </a:rPr>
              <a:t>Edit routes</a:t>
            </a:r>
            <a:endParaRPr lang="en-IN" sz="2200" dirty="0">
              <a:solidFill>
                <a:schemeClr val="bg1"/>
              </a:solidFill>
            </a:endParaRPr>
          </a:p>
        </p:txBody>
      </p:sp>
    </p:spTree>
    <p:extLst>
      <p:ext uri="{BB962C8B-B14F-4D97-AF65-F5344CB8AC3E}">
        <p14:creationId xmlns:p14="http://schemas.microsoft.com/office/powerpoint/2010/main" val="2458112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18)">
            <a:extLst>
              <a:ext uri="{FF2B5EF4-FFF2-40B4-BE49-F238E27FC236}">
                <a16:creationId xmlns:a16="http://schemas.microsoft.com/office/drawing/2014/main" id="{57A17662-2E3F-A519-C51D-F9F7436B777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19)">
            <a:extLst>
              <a:ext uri="{FF2B5EF4-FFF2-40B4-BE49-F238E27FC236}">
                <a16:creationId xmlns:a16="http://schemas.microsoft.com/office/drawing/2014/main" id="{7D89963A-3702-33BF-E5AD-BDC205002DE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D32FCCF8-06C5-FA33-38FE-63619139760F}"/>
              </a:ext>
            </a:extLst>
          </p:cNvPr>
          <p:cNvSpPr txBox="1"/>
          <p:nvPr/>
        </p:nvSpPr>
        <p:spPr>
          <a:xfrm>
            <a:off x="191344" y="5301208"/>
            <a:ext cx="11665296"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Select the destination to be internet and target to be the NAT Gateway-select the NAT gateway in the AZ1</a:t>
            </a:r>
          </a:p>
        </p:txBody>
      </p:sp>
    </p:spTree>
    <p:extLst>
      <p:ext uri="{BB962C8B-B14F-4D97-AF65-F5344CB8AC3E}">
        <p14:creationId xmlns:p14="http://schemas.microsoft.com/office/powerpoint/2010/main" val="176264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20)">
            <a:extLst>
              <a:ext uri="{FF2B5EF4-FFF2-40B4-BE49-F238E27FC236}">
                <a16:creationId xmlns:a16="http://schemas.microsoft.com/office/drawing/2014/main" id="{83944BED-ADBC-712D-F07A-B7237D44988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21)">
            <a:extLst>
              <a:ext uri="{FF2B5EF4-FFF2-40B4-BE49-F238E27FC236}">
                <a16:creationId xmlns:a16="http://schemas.microsoft.com/office/drawing/2014/main" id="{1906A760-7F65-7426-3230-B0D5EB9485B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6" name="TextBox 5">
            <a:extLst>
              <a:ext uri="{FF2B5EF4-FFF2-40B4-BE49-F238E27FC236}">
                <a16:creationId xmlns:a16="http://schemas.microsoft.com/office/drawing/2014/main" id="{E78A6464-2C09-A6F3-03A8-51D3B91999D2}"/>
              </a:ext>
            </a:extLst>
          </p:cNvPr>
          <p:cNvSpPr txBox="1"/>
          <p:nvPr/>
        </p:nvSpPr>
        <p:spPr>
          <a:xfrm>
            <a:off x="263352" y="5229200"/>
            <a:ext cx="5472608"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Edit the subnet association by selecting private subnet in az1</a:t>
            </a:r>
          </a:p>
        </p:txBody>
      </p:sp>
      <p:sp>
        <p:nvSpPr>
          <p:cNvPr id="7" name="TextBox 6">
            <a:extLst>
              <a:ext uri="{FF2B5EF4-FFF2-40B4-BE49-F238E27FC236}">
                <a16:creationId xmlns:a16="http://schemas.microsoft.com/office/drawing/2014/main" id="{E843C59D-41A6-E336-A23C-FBA77B482296}"/>
              </a:ext>
            </a:extLst>
          </p:cNvPr>
          <p:cNvSpPr txBox="1"/>
          <p:nvPr/>
        </p:nvSpPr>
        <p:spPr>
          <a:xfrm>
            <a:off x="6168008" y="5229200"/>
            <a:ext cx="5472608" cy="1107996"/>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Create another route table which will be mapped to private subnet in AZ2(hence the name)</a:t>
            </a:r>
          </a:p>
        </p:txBody>
      </p:sp>
    </p:spTree>
    <p:extLst>
      <p:ext uri="{BB962C8B-B14F-4D97-AF65-F5344CB8AC3E}">
        <p14:creationId xmlns:p14="http://schemas.microsoft.com/office/powerpoint/2010/main" val="2020483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22)">
            <a:extLst>
              <a:ext uri="{FF2B5EF4-FFF2-40B4-BE49-F238E27FC236}">
                <a16:creationId xmlns:a16="http://schemas.microsoft.com/office/drawing/2014/main" id="{8BD900E9-8505-97BF-4CF9-C4D46CB6FF3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23)">
            <a:extLst>
              <a:ext uri="{FF2B5EF4-FFF2-40B4-BE49-F238E27FC236}">
                <a16:creationId xmlns:a16="http://schemas.microsoft.com/office/drawing/2014/main" id="{50AB52C4-A9E6-FCE1-E866-BE3C60E1F4E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031EF130-F86A-CF00-D6D6-54EE8EBE49C5}"/>
              </a:ext>
            </a:extLst>
          </p:cNvPr>
          <p:cNvSpPr txBox="1"/>
          <p:nvPr/>
        </p:nvSpPr>
        <p:spPr>
          <a:xfrm>
            <a:off x="263352" y="5301208"/>
            <a:ext cx="11521280"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Edit the routes by adding internet access through NAT-gateway in AZ2 and associate the route table to the private subnet in AZ2</a:t>
            </a:r>
          </a:p>
        </p:txBody>
      </p:sp>
    </p:spTree>
    <p:extLst>
      <p:ext uri="{BB962C8B-B14F-4D97-AF65-F5344CB8AC3E}">
        <p14:creationId xmlns:p14="http://schemas.microsoft.com/office/powerpoint/2010/main" val="3267988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8E6B-3015-9249-0F17-70DA7F34ECD0}"/>
              </a:ext>
            </a:extLst>
          </p:cNvPr>
          <p:cNvSpPr>
            <a:spLocks noGrp="1"/>
          </p:cNvSpPr>
          <p:nvPr>
            <p:ph type="title"/>
          </p:nvPr>
        </p:nvSpPr>
        <p:spPr/>
        <p:txBody>
          <a:bodyPr>
            <a:normAutofit/>
          </a:bodyPr>
          <a:lstStyle/>
          <a:p>
            <a:r>
              <a:rPr lang="en-IN" sz="3200" b="1" dirty="0">
                <a:solidFill>
                  <a:schemeClr val="bg1"/>
                </a:solidFill>
              </a:rPr>
              <a:t>Architecture designing is divided into multiple parts in order to ensure the smooth flow of the same</a:t>
            </a:r>
          </a:p>
        </p:txBody>
      </p:sp>
      <p:sp>
        <p:nvSpPr>
          <p:cNvPr id="3" name="Content Placeholder 2">
            <a:extLst>
              <a:ext uri="{FF2B5EF4-FFF2-40B4-BE49-F238E27FC236}">
                <a16:creationId xmlns:a16="http://schemas.microsoft.com/office/drawing/2014/main" id="{5F89969C-423C-D495-C41E-C28867D3BEA0}"/>
              </a:ext>
            </a:extLst>
          </p:cNvPr>
          <p:cNvSpPr>
            <a:spLocks noGrp="1"/>
          </p:cNvSpPr>
          <p:nvPr>
            <p:ph idx="1"/>
          </p:nvPr>
        </p:nvSpPr>
        <p:spPr/>
        <p:txBody>
          <a:bodyPr/>
          <a:lstStyle/>
          <a:p>
            <a:r>
              <a:rPr lang="en-IN" dirty="0">
                <a:solidFill>
                  <a:schemeClr val="bg1"/>
                </a:solidFill>
              </a:rPr>
              <a:t>The setup</a:t>
            </a:r>
          </a:p>
          <a:p>
            <a:r>
              <a:rPr lang="en-IN" dirty="0">
                <a:solidFill>
                  <a:schemeClr val="bg1"/>
                </a:solidFill>
              </a:rPr>
              <a:t>Networking and security</a:t>
            </a:r>
          </a:p>
          <a:p>
            <a:r>
              <a:rPr lang="en-IN" dirty="0">
                <a:solidFill>
                  <a:schemeClr val="bg1"/>
                </a:solidFill>
              </a:rPr>
              <a:t>Database deployment</a:t>
            </a:r>
          </a:p>
          <a:p>
            <a:r>
              <a:rPr lang="en-IN" dirty="0">
                <a:solidFill>
                  <a:schemeClr val="bg1"/>
                </a:solidFill>
              </a:rPr>
              <a:t>App tier instance deployment</a:t>
            </a:r>
          </a:p>
          <a:p>
            <a:r>
              <a:rPr lang="en-IN" dirty="0">
                <a:solidFill>
                  <a:schemeClr val="bg1"/>
                </a:solidFill>
              </a:rPr>
              <a:t>Internal load balancing and auto scaling</a:t>
            </a:r>
          </a:p>
          <a:p>
            <a:r>
              <a:rPr lang="en-IN" dirty="0">
                <a:solidFill>
                  <a:schemeClr val="bg1"/>
                </a:solidFill>
              </a:rPr>
              <a:t>Web tier instance deployment</a:t>
            </a:r>
          </a:p>
          <a:p>
            <a:r>
              <a:rPr lang="en-IN" dirty="0">
                <a:solidFill>
                  <a:schemeClr val="bg1"/>
                </a:solidFill>
              </a:rPr>
              <a:t>External load balancer and auto scaling</a:t>
            </a:r>
          </a:p>
        </p:txBody>
      </p:sp>
    </p:spTree>
    <p:extLst>
      <p:ext uri="{BB962C8B-B14F-4D97-AF65-F5344CB8AC3E}">
        <p14:creationId xmlns:p14="http://schemas.microsoft.com/office/powerpoint/2010/main" val="156556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24)">
            <a:extLst>
              <a:ext uri="{FF2B5EF4-FFF2-40B4-BE49-F238E27FC236}">
                <a16:creationId xmlns:a16="http://schemas.microsoft.com/office/drawing/2014/main" id="{82F0B32A-46DB-AC0C-B581-F64F2CDA860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25)">
            <a:extLst>
              <a:ext uri="{FF2B5EF4-FFF2-40B4-BE49-F238E27FC236}">
                <a16:creationId xmlns:a16="http://schemas.microsoft.com/office/drawing/2014/main" id="{DC3B7675-4348-09BC-262C-A1C4A2C2F36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F25B08F2-8F9F-8D69-D95D-C0FD13B41499}"/>
              </a:ext>
            </a:extLst>
          </p:cNvPr>
          <p:cNvSpPr txBox="1"/>
          <p:nvPr/>
        </p:nvSpPr>
        <p:spPr>
          <a:xfrm>
            <a:off x="407368" y="620688"/>
            <a:ext cx="6097656" cy="584775"/>
          </a:xfrm>
          <a:prstGeom prst="rect">
            <a:avLst/>
          </a:prstGeom>
          <a:noFill/>
        </p:spPr>
        <p:txBody>
          <a:bodyPr wrap="square">
            <a:spAutoFit/>
          </a:bodyPr>
          <a:lstStyle/>
          <a:p>
            <a:pPr marL="457200" indent="-457200" algn="l">
              <a:buFont typeface="Arial" panose="020B0604020202020204" pitchFamily="34" charset="0"/>
              <a:buChar char="•"/>
            </a:pPr>
            <a:r>
              <a:rPr lang="en-IN" sz="3200" b="0" i="0" dirty="0">
                <a:solidFill>
                  <a:schemeClr val="bg1"/>
                </a:solidFill>
                <a:effectLst/>
                <a:latin typeface="Amazon Ember"/>
              </a:rPr>
              <a:t>Security Groups</a:t>
            </a:r>
          </a:p>
        </p:txBody>
      </p:sp>
      <p:sp>
        <p:nvSpPr>
          <p:cNvPr id="7" name="TextBox 6">
            <a:extLst>
              <a:ext uri="{FF2B5EF4-FFF2-40B4-BE49-F238E27FC236}">
                <a16:creationId xmlns:a16="http://schemas.microsoft.com/office/drawing/2014/main" id="{61CA8F8F-D210-7DF6-EC4E-D8BA5D785395}"/>
              </a:ext>
            </a:extLst>
          </p:cNvPr>
          <p:cNvSpPr txBox="1"/>
          <p:nvPr/>
        </p:nvSpPr>
        <p:spPr>
          <a:xfrm>
            <a:off x="263352" y="5229200"/>
            <a:ext cx="5760640" cy="769441"/>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Navigate to </a:t>
            </a:r>
            <a:r>
              <a:rPr lang="en-US" sz="2200" b="1" i="0" dirty="0">
                <a:solidFill>
                  <a:schemeClr val="bg1"/>
                </a:solidFill>
                <a:effectLst/>
                <a:latin typeface="Amazon Ember"/>
              </a:rPr>
              <a:t>Security Groups</a:t>
            </a:r>
            <a:r>
              <a:rPr lang="en-US" sz="2200" b="0" i="0" dirty="0">
                <a:solidFill>
                  <a:schemeClr val="bg1"/>
                </a:solidFill>
                <a:effectLst/>
                <a:latin typeface="Amazon Ember"/>
              </a:rPr>
              <a:t> on the left side of the VPC dashboard, under </a:t>
            </a:r>
            <a:r>
              <a:rPr lang="en-US" sz="2200" b="1" i="0" dirty="0">
                <a:solidFill>
                  <a:schemeClr val="bg1"/>
                </a:solidFill>
                <a:effectLst/>
                <a:latin typeface="Amazon Ember"/>
              </a:rPr>
              <a:t>Security</a:t>
            </a:r>
            <a:r>
              <a:rPr lang="en-US" sz="2200" b="0" i="0" dirty="0">
                <a:solidFill>
                  <a:schemeClr val="bg1"/>
                </a:solidFill>
                <a:effectLst/>
                <a:latin typeface="Amazon Ember"/>
              </a:rPr>
              <a:t>.</a:t>
            </a:r>
            <a:endParaRPr lang="en-IN" sz="2200" dirty="0">
              <a:solidFill>
                <a:schemeClr val="bg1"/>
              </a:solidFill>
            </a:endParaRPr>
          </a:p>
        </p:txBody>
      </p:sp>
      <p:sp>
        <p:nvSpPr>
          <p:cNvPr id="8" name="TextBox 7">
            <a:extLst>
              <a:ext uri="{FF2B5EF4-FFF2-40B4-BE49-F238E27FC236}">
                <a16:creationId xmlns:a16="http://schemas.microsoft.com/office/drawing/2014/main" id="{B6BD8CDB-FA84-247F-02CE-BCCC66F6BDC5}"/>
              </a:ext>
            </a:extLst>
          </p:cNvPr>
          <p:cNvSpPr txBox="1"/>
          <p:nvPr/>
        </p:nvSpPr>
        <p:spPr>
          <a:xfrm>
            <a:off x="6312025" y="5445224"/>
            <a:ext cx="5472608" cy="1107996"/>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SG for internet facing </a:t>
            </a:r>
            <a:r>
              <a:rPr lang="en-IN" sz="2200" dirty="0" err="1">
                <a:solidFill>
                  <a:schemeClr val="bg1"/>
                </a:solidFill>
              </a:rPr>
              <a:t>loadbalancer</a:t>
            </a:r>
            <a:r>
              <a:rPr lang="en-IN" sz="2200" dirty="0">
                <a:solidFill>
                  <a:schemeClr val="bg1"/>
                </a:solidFill>
              </a:rPr>
              <a:t>-give a name and description and select the VPC created</a:t>
            </a:r>
          </a:p>
        </p:txBody>
      </p:sp>
    </p:spTree>
    <p:extLst>
      <p:ext uri="{BB962C8B-B14F-4D97-AF65-F5344CB8AC3E}">
        <p14:creationId xmlns:p14="http://schemas.microsoft.com/office/powerpoint/2010/main" val="481222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26)">
            <a:extLst>
              <a:ext uri="{FF2B5EF4-FFF2-40B4-BE49-F238E27FC236}">
                <a16:creationId xmlns:a16="http://schemas.microsoft.com/office/drawing/2014/main" id="{0C43672D-BC13-0304-FAC6-A4B942BA6BE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27)">
            <a:extLst>
              <a:ext uri="{FF2B5EF4-FFF2-40B4-BE49-F238E27FC236}">
                <a16:creationId xmlns:a16="http://schemas.microsoft.com/office/drawing/2014/main" id="{CBB7F967-DB51-FB62-AD43-6A1B788EF91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8338CE76-AB22-9ED9-0601-5E2E235AB764}"/>
              </a:ext>
            </a:extLst>
          </p:cNvPr>
          <p:cNvSpPr txBox="1"/>
          <p:nvPr/>
        </p:nvSpPr>
        <p:spPr>
          <a:xfrm>
            <a:off x="263352" y="5373216"/>
            <a:ext cx="11593288" cy="1446550"/>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Add</a:t>
            </a:r>
            <a:r>
              <a:rPr lang="en-US" sz="2200" b="0" i="0" dirty="0">
                <a:solidFill>
                  <a:schemeClr val="bg1"/>
                </a:solidFill>
                <a:effectLst/>
                <a:latin typeface="Amazon Ember"/>
              </a:rPr>
              <a:t> an inbound rule to allow </a:t>
            </a:r>
            <a:r>
              <a:rPr lang="en-US" sz="2200" b="1" i="0" dirty="0">
                <a:solidFill>
                  <a:schemeClr val="bg1"/>
                </a:solidFill>
                <a:effectLst/>
                <a:latin typeface="Amazon Ember"/>
              </a:rPr>
              <a:t>HTTP</a:t>
            </a:r>
            <a:r>
              <a:rPr lang="en-US" sz="2200" b="0" i="0" dirty="0">
                <a:solidFill>
                  <a:schemeClr val="bg1"/>
                </a:solidFill>
                <a:effectLst/>
                <a:latin typeface="Amazon Ember"/>
              </a:rPr>
              <a:t> type traffic for </a:t>
            </a:r>
            <a:r>
              <a:rPr lang="en-US" sz="2200" dirty="0">
                <a:solidFill>
                  <a:schemeClr val="bg1"/>
                </a:solidFill>
                <a:latin typeface="Amazon Ember"/>
              </a:rPr>
              <a:t>the internet(0</a:t>
            </a:r>
            <a:r>
              <a:rPr lang="en-US" sz="2200" b="0" i="0" dirty="0">
                <a:solidFill>
                  <a:schemeClr val="bg1"/>
                </a:solidFill>
                <a:effectLst/>
                <a:latin typeface="Amazon Ember"/>
              </a:rPr>
              <a:t>.0.0.0/0) and click on </a:t>
            </a:r>
            <a:r>
              <a:rPr lang="en-US" sz="2200" b="1" dirty="0">
                <a:solidFill>
                  <a:schemeClr val="bg1"/>
                </a:solidFill>
                <a:latin typeface="Amazon Ember"/>
              </a:rPr>
              <a:t>C</a:t>
            </a:r>
            <a:r>
              <a:rPr lang="en-US" sz="2200" b="1" i="0" dirty="0">
                <a:solidFill>
                  <a:schemeClr val="bg1"/>
                </a:solidFill>
                <a:effectLst/>
                <a:latin typeface="Amazon Ember"/>
              </a:rPr>
              <a:t>reate security group</a:t>
            </a:r>
          </a:p>
          <a:p>
            <a:br>
              <a:rPr lang="en-US" sz="2200" dirty="0">
                <a:solidFill>
                  <a:schemeClr val="bg1"/>
                </a:solidFill>
              </a:rPr>
            </a:br>
            <a:endParaRPr lang="en-IN" sz="2200" dirty="0">
              <a:solidFill>
                <a:schemeClr val="bg1"/>
              </a:solidFill>
            </a:endParaRPr>
          </a:p>
        </p:txBody>
      </p:sp>
    </p:spTree>
    <p:extLst>
      <p:ext uri="{BB962C8B-B14F-4D97-AF65-F5344CB8AC3E}">
        <p14:creationId xmlns:p14="http://schemas.microsoft.com/office/powerpoint/2010/main" val="152636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28)">
            <a:extLst>
              <a:ext uri="{FF2B5EF4-FFF2-40B4-BE49-F238E27FC236}">
                <a16:creationId xmlns:a16="http://schemas.microsoft.com/office/drawing/2014/main" id="{4381E87F-BD1A-D262-F044-E0DB8D16384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29)">
            <a:extLst>
              <a:ext uri="{FF2B5EF4-FFF2-40B4-BE49-F238E27FC236}">
                <a16:creationId xmlns:a16="http://schemas.microsoft.com/office/drawing/2014/main" id="{83189A25-0A44-57B0-8809-F91E9A5FF64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85B6EFFC-7014-1692-CD95-7BCB2AD04321}"/>
              </a:ext>
            </a:extLst>
          </p:cNvPr>
          <p:cNvSpPr txBox="1"/>
          <p:nvPr/>
        </p:nvSpPr>
        <p:spPr>
          <a:xfrm>
            <a:off x="263352" y="836712"/>
            <a:ext cx="8223983" cy="584775"/>
          </a:xfrm>
          <a:prstGeom prst="rect">
            <a:avLst/>
          </a:prstGeom>
          <a:noFill/>
        </p:spPr>
        <p:txBody>
          <a:bodyPr wrap="none" rtlCol="0">
            <a:spAutoFit/>
          </a:bodyPr>
          <a:lstStyle/>
          <a:p>
            <a:pPr marL="342900" indent="-342900">
              <a:buFont typeface="Arial" panose="020B0604020202020204" pitchFamily="34" charset="0"/>
              <a:buChar char="•"/>
            </a:pPr>
            <a:r>
              <a:rPr lang="en-IN" sz="3200" dirty="0">
                <a:solidFill>
                  <a:schemeClr val="bg1"/>
                </a:solidFill>
              </a:rPr>
              <a:t>Security group for public-webtier-ec2 instance</a:t>
            </a:r>
          </a:p>
        </p:txBody>
      </p:sp>
      <p:sp>
        <p:nvSpPr>
          <p:cNvPr id="4" name="TextBox 3">
            <a:extLst>
              <a:ext uri="{FF2B5EF4-FFF2-40B4-BE49-F238E27FC236}">
                <a16:creationId xmlns:a16="http://schemas.microsoft.com/office/drawing/2014/main" id="{AF4DE114-1AE7-5E72-0F48-4DF84DF48268}"/>
              </a:ext>
            </a:extLst>
          </p:cNvPr>
          <p:cNvSpPr txBox="1"/>
          <p:nvPr/>
        </p:nvSpPr>
        <p:spPr>
          <a:xfrm>
            <a:off x="263352" y="5229200"/>
            <a:ext cx="5616624"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Give a name and description and select the VPC created</a:t>
            </a:r>
          </a:p>
        </p:txBody>
      </p:sp>
      <p:sp>
        <p:nvSpPr>
          <p:cNvPr id="6" name="TextBox 5">
            <a:extLst>
              <a:ext uri="{FF2B5EF4-FFF2-40B4-BE49-F238E27FC236}">
                <a16:creationId xmlns:a16="http://schemas.microsoft.com/office/drawing/2014/main" id="{CE60855A-4CE5-185C-F186-D78DD83E773D}"/>
              </a:ext>
            </a:extLst>
          </p:cNvPr>
          <p:cNvSpPr txBox="1"/>
          <p:nvPr/>
        </p:nvSpPr>
        <p:spPr>
          <a:xfrm>
            <a:off x="6096000" y="5229200"/>
            <a:ext cx="5544616"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bg1"/>
                </a:solidFill>
              </a:rPr>
              <a:t>Add an inbound rule that allows HTTP type traffic from your internet facing load balancer security group you created in the previous step</a:t>
            </a:r>
            <a:endParaRPr lang="en-IN" sz="2200" dirty="0">
              <a:solidFill>
                <a:schemeClr val="bg1"/>
              </a:solidFill>
            </a:endParaRPr>
          </a:p>
        </p:txBody>
      </p:sp>
    </p:spTree>
    <p:extLst>
      <p:ext uri="{BB962C8B-B14F-4D97-AF65-F5344CB8AC3E}">
        <p14:creationId xmlns:p14="http://schemas.microsoft.com/office/powerpoint/2010/main" val="1660494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30)">
            <a:extLst>
              <a:ext uri="{FF2B5EF4-FFF2-40B4-BE49-F238E27FC236}">
                <a16:creationId xmlns:a16="http://schemas.microsoft.com/office/drawing/2014/main" id="{E9085757-5565-42E2-8703-A2254A7A499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31)">
            <a:extLst>
              <a:ext uri="{FF2B5EF4-FFF2-40B4-BE49-F238E27FC236}">
                <a16:creationId xmlns:a16="http://schemas.microsoft.com/office/drawing/2014/main" id="{0145CE33-C32A-DF0C-884C-2BE84D07B08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2143D43D-D72D-0AA7-27E1-5F50684875E3}"/>
              </a:ext>
            </a:extLst>
          </p:cNvPr>
          <p:cNvSpPr txBox="1"/>
          <p:nvPr/>
        </p:nvSpPr>
        <p:spPr>
          <a:xfrm>
            <a:off x="47328" y="5229200"/>
            <a:ext cx="11881320" cy="769441"/>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 Add an additional rule that will allow HTTP type traffic for your IP. This will allow you to access your instance when we test.</a:t>
            </a:r>
            <a:endParaRPr lang="en-IN" sz="2200" dirty="0">
              <a:solidFill>
                <a:schemeClr val="bg1"/>
              </a:solidFill>
            </a:endParaRPr>
          </a:p>
        </p:txBody>
      </p:sp>
    </p:spTree>
    <p:extLst>
      <p:ext uri="{BB962C8B-B14F-4D97-AF65-F5344CB8AC3E}">
        <p14:creationId xmlns:p14="http://schemas.microsoft.com/office/powerpoint/2010/main" val="847026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32)">
            <a:extLst>
              <a:ext uri="{FF2B5EF4-FFF2-40B4-BE49-F238E27FC236}">
                <a16:creationId xmlns:a16="http://schemas.microsoft.com/office/drawing/2014/main" id="{0D286CA6-DC66-C28F-6F5C-5005B15AE64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33)">
            <a:extLst>
              <a:ext uri="{FF2B5EF4-FFF2-40B4-BE49-F238E27FC236}">
                <a16:creationId xmlns:a16="http://schemas.microsoft.com/office/drawing/2014/main" id="{5AE9A8BC-A398-D678-FD94-467BDB791DB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F71CFCFB-08D5-117A-3548-2DD2A58ED82A}"/>
              </a:ext>
            </a:extLst>
          </p:cNvPr>
          <p:cNvSpPr txBox="1"/>
          <p:nvPr/>
        </p:nvSpPr>
        <p:spPr>
          <a:xfrm>
            <a:off x="479376" y="908720"/>
            <a:ext cx="7416824" cy="584775"/>
          </a:xfrm>
          <a:prstGeom prst="rect">
            <a:avLst/>
          </a:prstGeom>
          <a:noFill/>
        </p:spPr>
        <p:txBody>
          <a:bodyPr wrap="square">
            <a:spAutoFit/>
          </a:bodyPr>
          <a:lstStyle/>
          <a:p>
            <a:pPr marL="457200" indent="-457200">
              <a:buFont typeface="Arial" panose="020B0604020202020204" pitchFamily="34" charset="0"/>
              <a:buChar char="•"/>
            </a:pPr>
            <a:r>
              <a:rPr lang="en-IN" sz="3200" dirty="0">
                <a:solidFill>
                  <a:schemeClr val="bg1"/>
                </a:solidFill>
                <a:latin typeface="Amazon Ember"/>
              </a:rPr>
              <a:t>S</a:t>
            </a:r>
            <a:r>
              <a:rPr lang="en-IN" sz="3200" b="0" i="0" dirty="0">
                <a:solidFill>
                  <a:schemeClr val="bg1"/>
                </a:solidFill>
                <a:effectLst/>
                <a:latin typeface="Amazon Ember"/>
              </a:rPr>
              <a:t>ecurity group for </a:t>
            </a:r>
            <a:r>
              <a:rPr lang="en-IN" sz="3200" dirty="0">
                <a:solidFill>
                  <a:schemeClr val="bg1"/>
                </a:solidFill>
                <a:latin typeface="Amazon Ember"/>
              </a:rPr>
              <a:t>I</a:t>
            </a:r>
            <a:r>
              <a:rPr lang="en-IN" sz="3200" b="0" i="0" dirty="0">
                <a:solidFill>
                  <a:schemeClr val="bg1"/>
                </a:solidFill>
                <a:effectLst/>
                <a:latin typeface="Amazon Ember"/>
              </a:rPr>
              <a:t>nternal load balancer</a:t>
            </a:r>
            <a:endParaRPr lang="en-IN" sz="3200" dirty="0">
              <a:solidFill>
                <a:schemeClr val="bg1"/>
              </a:solidFill>
            </a:endParaRPr>
          </a:p>
        </p:txBody>
      </p:sp>
      <p:sp>
        <p:nvSpPr>
          <p:cNvPr id="6" name="TextBox 5">
            <a:extLst>
              <a:ext uri="{FF2B5EF4-FFF2-40B4-BE49-F238E27FC236}">
                <a16:creationId xmlns:a16="http://schemas.microsoft.com/office/drawing/2014/main" id="{A33941D4-5086-32C2-5306-5DA4D31285EC}"/>
              </a:ext>
            </a:extLst>
          </p:cNvPr>
          <p:cNvSpPr txBox="1"/>
          <p:nvPr/>
        </p:nvSpPr>
        <p:spPr>
          <a:xfrm>
            <a:off x="263352" y="5229200"/>
            <a:ext cx="8496944" cy="430887"/>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Give a name and description and select the VPC created</a:t>
            </a:r>
          </a:p>
        </p:txBody>
      </p:sp>
    </p:spTree>
    <p:extLst>
      <p:ext uri="{BB962C8B-B14F-4D97-AF65-F5344CB8AC3E}">
        <p14:creationId xmlns:p14="http://schemas.microsoft.com/office/powerpoint/2010/main" val="52330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34)">
            <a:extLst>
              <a:ext uri="{FF2B5EF4-FFF2-40B4-BE49-F238E27FC236}">
                <a16:creationId xmlns:a16="http://schemas.microsoft.com/office/drawing/2014/main" id="{055BF471-764D-7B1B-3B9C-6D3DC745CD6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35)">
            <a:extLst>
              <a:ext uri="{FF2B5EF4-FFF2-40B4-BE49-F238E27FC236}">
                <a16:creationId xmlns:a16="http://schemas.microsoft.com/office/drawing/2014/main" id="{A6C5A726-3FDE-42AD-662F-C8B5A067928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DF43CEC2-F0E3-2EC2-0419-768E11FE3515}"/>
              </a:ext>
            </a:extLst>
          </p:cNvPr>
          <p:cNvSpPr txBox="1"/>
          <p:nvPr/>
        </p:nvSpPr>
        <p:spPr>
          <a:xfrm>
            <a:off x="191344" y="5157192"/>
            <a:ext cx="11521280" cy="769441"/>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latin typeface="Amazon Ember"/>
              </a:rPr>
              <a:t>A</a:t>
            </a:r>
            <a:r>
              <a:rPr lang="en-US" sz="2200" b="0" i="0" dirty="0">
                <a:solidFill>
                  <a:schemeClr val="bg1"/>
                </a:solidFill>
                <a:effectLst/>
                <a:latin typeface="Amazon Ember"/>
              </a:rPr>
              <a:t>dd an inbound rule that allows </a:t>
            </a:r>
            <a:r>
              <a:rPr lang="en-US" sz="2200" b="1" i="0" dirty="0">
                <a:solidFill>
                  <a:schemeClr val="bg1"/>
                </a:solidFill>
                <a:effectLst/>
                <a:latin typeface="Amazon Ember"/>
              </a:rPr>
              <a:t>HTTP</a:t>
            </a:r>
            <a:r>
              <a:rPr lang="en-US" sz="2200" b="0" i="0" dirty="0">
                <a:solidFill>
                  <a:schemeClr val="bg1"/>
                </a:solidFill>
                <a:effectLst/>
                <a:latin typeface="Amazon Ember"/>
              </a:rPr>
              <a:t> type traffic from your public instance security group. This will allow traffic from your web tier instances to hit your internal load balancer.</a:t>
            </a:r>
            <a:endParaRPr lang="en-IN" sz="2200" dirty="0">
              <a:solidFill>
                <a:schemeClr val="bg1"/>
              </a:solidFill>
            </a:endParaRPr>
          </a:p>
        </p:txBody>
      </p:sp>
    </p:spTree>
    <p:extLst>
      <p:ext uri="{BB962C8B-B14F-4D97-AF65-F5344CB8AC3E}">
        <p14:creationId xmlns:p14="http://schemas.microsoft.com/office/powerpoint/2010/main" val="2605770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36)">
            <a:extLst>
              <a:ext uri="{FF2B5EF4-FFF2-40B4-BE49-F238E27FC236}">
                <a16:creationId xmlns:a16="http://schemas.microsoft.com/office/drawing/2014/main" id="{4E7A05BA-E065-D94B-DC5C-135025BB5C4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37)">
            <a:extLst>
              <a:ext uri="{FF2B5EF4-FFF2-40B4-BE49-F238E27FC236}">
                <a16:creationId xmlns:a16="http://schemas.microsoft.com/office/drawing/2014/main" id="{21195DD7-24C7-9AE8-D946-B524E9F0D00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06549F71-0E1B-76D8-BB1B-AEF1534CCB26}"/>
              </a:ext>
            </a:extLst>
          </p:cNvPr>
          <p:cNvSpPr txBox="1"/>
          <p:nvPr/>
        </p:nvSpPr>
        <p:spPr>
          <a:xfrm>
            <a:off x="479376" y="908720"/>
            <a:ext cx="8856984" cy="584775"/>
          </a:xfrm>
          <a:prstGeom prst="rect">
            <a:avLst/>
          </a:prstGeom>
          <a:noFill/>
        </p:spPr>
        <p:txBody>
          <a:bodyPr wrap="square">
            <a:spAutoFit/>
          </a:bodyPr>
          <a:lstStyle/>
          <a:p>
            <a:pPr marL="457200" indent="-457200">
              <a:buFont typeface="Arial" panose="020B0604020202020204" pitchFamily="34" charset="0"/>
              <a:buChar char="•"/>
            </a:pPr>
            <a:r>
              <a:rPr lang="en-IN" sz="3200" dirty="0">
                <a:solidFill>
                  <a:schemeClr val="bg1"/>
                </a:solidFill>
                <a:latin typeface="Amazon Ember"/>
              </a:rPr>
              <a:t>S</a:t>
            </a:r>
            <a:r>
              <a:rPr lang="en-IN" sz="3200" b="0" i="0" dirty="0">
                <a:solidFill>
                  <a:schemeClr val="bg1"/>
                </a:solidFill>
                <a:effectLst/>
                <a:latin typeface="Amazon Ember"/>
              </a:rPr>
              <a:t>ecurity group for Private-app tier instance</a:t>
            </a:r>
            <a:endParaRPr lang="en-IN" sz="3200" dirty="0">
              <a:solidFill>
                <a:schemeClr val="bg1"/>
              </a:solidFill>
            </a:endParaRPr>
          </a:p>
        </p:txBody>
      </p:sp>
      <p:sp>
        <p:nvSpPr>
          <p:cNvPr id="4" name="TextBox 3">
            <a:extLst>
              <a:ext uri="{FF2B5EF4-FFF2-40B4-BE49-F238E27FC236}">
                <a16:creationId xmlns:a16="http://schemas.microsoft.com/office/drawing/2014/main" id="{F0B966AA-95FE-5EC3-CB27-EA9124A29D9E}"/>
              </a:ext>
            </a:extLst>
          </p:cNvPr>
          <p:cNvSpPr txBox="1"/>
          <p:nvPr/>
        </p:nvSpPr>
        <p:spPr>
          <a:xfrm>
            <a:off x="263352" y="5229200"/>
            <a:ext cx="5616624"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Give a name and description and select the VPC created</a:t>
            </a:r>
          </a:p>
        </p:txBody>
      </p:sp>
      <p:sp>
        <p:nvSpPr>
          <p:cNvPr id="7" name="TextBox 6">
            <a:extLst>
              <a:ext uri="{FF2B5EF4-FFF2-40B4-BE49-F238E27FC236}">
                <a16:creationId xmlns:a16="http://schemas.microsoft.com/office/drawing/2014/main" id="{EC1AA401-D4DA-02A1-538F-C2B22E0F70D7}"/>
              </a:ext>
            </a:extLst>
          </p:cNvPr>
          <p:cNvSpPr txBox="1"/>
          <p:nvPr/>
        </p:nvSpPr>
        <p:spPr>
          <a:xfrm>
            <a:off x="6102931" y="5157192"/>
            <a:ext cx="6097656" cy="1446550"/>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latin typeface="Amazon Ember"/>
              </a:rPr>
              <a:t>A</a:t>
            </a:r>
            <a:r>
              <a:rPr lang="en-US" sz="2200" b="0" i="0" dirty="0">
                <a:solidFill>
                  <a:schemeClr val="bg1"/>
                </a:solidFill>
                <a:effectLst/>
                <a:latin typeface="Amazon Ember"/>
              </a:rPr>
              <a:t>dd an inbound rule that will allow </a:t>
            </a:r>
            <a:r>
              <a:rPr lang="en-US" sz="2200" b="1" i="0" dirty="0">
                <a:solidFill>
                  <a:schemeClr val="bg1"/>
                </a:solidFill>
                <a:effectLst/>
                <a:latin typeface="Amazon Ember"/>
              </a:rPr>
              <a:t>TCP</a:t>
            </a:r>
            <a:r>
              <a:rPr lang="en-US" sz="2200" b="0" i="0" dirty="0">
                <a:solidFill>
                  <a:schemeClr val="bg1"/>
                </a:solidFill>
                <a:effectLst/>
                <a:latin typeface="Amazon Ember"/>
              </a:rPr>
              <a:t> type traffic on port </a:t>
            </a:r>
            <a:r>
              <a:rPr lang="en-US" sz="2200" b="1" i="0" dirty="0">
                <a:solidFill>
                  <a:schemeClr val="bg1"/>
                </a:solidFill>
                <a:effectLst/>
                <a:latin typeface="Amazon Ember"/>
              </a:rPr>
              <a:t>4000</a:t>
            </a:r>
            <a:r>
              <a:rPr lang="en-US" sz="2200" b="0" i="0" dirty="0">
                <a:solidFill>
                  <a:schemeClr val="bg1"/>
                </a:solidFill>
                <a:effectLst/>
                <a:latin typeface="Amazon Ember"/>
              </a:rPr>
              <a:t> from the </a:t>
            </a:r>
            <a:r>
              <a:rPr lang="en-US" sz="2200" b="1" i="0" dirty="0">
                <a:solidFill>
                  <a:schemeClr val="bg1"/>
                </a:solidFill>
                <a:effectLst/>
                <a:latin typeface="Amazon Ember"/>
              </a:rPr>
              <a:t>internal load balancer security group</a:t>
            </a:r>
            <a:r>
              <a:rPr lang="en-US" sz="2200" b="0" i="0" dirty="0">
                <a:solidFill>
                  <a:schemeClr val="bg1"/>
                </a:solidFill>
                <a:effectLst/>
                <a:latin typeface="Amazon Ember"/>
              </a:rPr>
              <a:t> you created in the previous step.</a:t>
            </a:r>
            <a:endParaRPr lang="en-IN" sz="2200" dirty="0">
              <a:solidFill>
                <a:schemeClr val="bg1"/>
              </a:solidFill>
            </a:endParaRPr>
          </a:p>
        </p:txBody>
      </p:sp>
    </p:spTree>
    <p:extLst>
      <p:ext uri="{BB962C8B-B14F-4D97-AF65-F5344CB8AC3E}">
        <p14:creationId xmlns:p14="http://schemas.microsoft.com/office/powerpoint/2010/main" val="2732844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38)">
            <a:extLst>
              <a:ext uri="{FF2B5EF4-FFF2-40B4-BE49-F238E27FC236}">
                <a16:creationId xmlns:a16="http://schemas.microsoft.com/office/drawing/2014/main" id="{82340AD7-EA84-A5EE-D244-0998DD354E2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39)">
            <a:extLst>
              <a:ext uri="{FF2B5EF4-FFF2-40B4-BE49-F238E27FC236}">
                <a16:creationId xmlns:a16="http://schemas.microsoft.com/office/drawing/2014/main" id="{F3A0F075-7462-0E2B-FFFC-DDDDB0D8597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0005C083-7ACB-1328-045F-B7E1BA22CA33}"/>
              </a:ext>
            </a:extLst>
          </p:cNvPr>
          <p:cNvSpPr txBox="1"/>
          <p:nvPr/>
        </p:nvSpPr>
        <p:spPr>
          <a:xfrm>
            <a:off x="47328" y="5157192"/>
            <a:ext cx="12000656" cy="1107996"/>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This is the port our app tier application is running on and allows our internal load balancer to forward traffic on this port to our private instances. </a:t>
            </a:r>
            <a:r>
              <a:rPr lang="en-US" sz="2200" dirty="0">
                <a:solidFill>
                  <a:schemeClr val="bg1"/>
                </a:solidFill>
                <a:latin typeface="Amazon Ember"/>
              </a:rPr>
              <a:t>We</a:t>
            </a:r>
            <a:r>
              <a:rPr lang="en-US" sz="2200" b="0" i="0" dirty="0">
                <a:solidFill>
                  <a:schemeClr val="bg1"/>
                </a:solidFill>
                <a:effectLst/>
                <a:latin typeface="Amazon Ember"/>
              </a:rPr>
              <a:t> should also add another route for port </a:t>
            </a:r>
            <a:r>
              <a:rPr lang="en-US" sz="2200" b="1" i="0" dirty="0">
                <a:solidFill>
                  <a:schemeClr val="bg1"/>
                </a:solidFill>
                <a:effectLst/>
                <a:latin typeface="Amazon Ember"/>
              </a:rPr>
              <a:t>4000</a:t>
            </a:r>
            <a:r>
              <a:rPr lang="en-US" sz="2200" b="0" i="0" dirty="0">
                <a:solidFill>
                  <a:schemeClr val="bg1"/>
                </a:solidFill>
                <a:effectLst/>
                <a:latin typeface="Amazon Ember"/>
              </a:rPr>
              <a:t> that allows </a:t>
            </a:r>
            <a:r>
              <a:rPr lang="en-US" sz="2200" b="1" i="0" dirty="0">
                <a:solidFill>
                  <a:schemeClr val="bg1"/>
                </a:solidFill>
                <a:effectLst/>
                <a:latin typeface="Amazon Ember"/>
              </a:rPr>
              <a:t>M</a:t>
            </a:r>
            <a:r>
              <a:rPr lang="en-US" sz="2200" b="1" dirty="0">
                <a:solidFill>
                  <a:schemeClr val="bg1"/>
                </a:solidFill>
                <a:latin typeface="Amazon Ember"/>
              </a:rPr>
              <a:t>y</a:t>
            </a:r>
            <a:r>
              <a:rPr lang="en-US" sz="2200" b="1" i="0" dirty="0">
                <a:solidFill>
                  <a:schemeClr val="bg1"/>
                </a:solidFill>
                <a:effectLst/>
                <a:latin typeface="Amazon Ember"/>
              </a:rPr>
              <a:t> IP</a:t>
            </a:r>
            <a:r>
              <a:rPr lang="en-US" sz="2200" b="0" i="0" dirty="0">
                <a:solidFill>
                  <a:schemeClr val="bg1"/>
                </a:solidFill>
                <a:effectLst/>
                <a:latin typeface="Amazon Ember"/>
              </a:rPr>
              <a:t> for testing.</a:t>
            </a:r>
            <a:endParaRPr lang="en-IN" sz="2200" dirty="0">
              <a:solidFill>
                <a:schemeClr val="bg1"/>
              </a:solidFill>
            </a:endParaRPr>
          </a:p>
        </p:txBody>
      </p:sp>
    </p:spTree>
    <p:extLst>
      <p:ext uri="{BB962C8B-B14F-4D97-AF65-F5344CB8AC3E}">
        <p14:creationId xmlns:p14="http://schemas.microsoft.com/office/powerpoint/2010/main" val="124415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40)">
            <a:extLst>
              <a:ext uri="{FF2B5EF4-FFF2-40B4-BE49-F238E27FC236}">
                <a16:creationId xmlns:a16="http://schemas.microsoft.com/office/drawing/2014/main" id="{8BA5169D-8EC9-217F-D85A-10F194951D5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sp>
        <p:nvSpPr>
          <p:cNvPr id="2" name="TextBox 1">
            <a:extLst>
              <a:ext uri="{FF2B5EF4-FFF2-40B4-BE49-F238E27FC236}">
                <a16:creationId xmlns:a16="http://schemas.microsoft.com/office/drawing/2014/main" id="{C3B32FEE-D5D1-2E98-9D45-E0C477D361E9}"/>
              </a:ext>
            </a:extLst>
          </p:cNvPr>
          <p:cNvSpPr txBox="1"/>
          <p:nvPr/>
        </p:nvSpPr>
        <p:spPr>
          <a:xfrm>
            <a:off x="335360" y="981889"/>
            <a:ext cx="6912768" cy="584775"/>
          </a:xfrm>
          <a:prstGeom prst="rect">
            <a:avLst/>
          </a:prstGeom>
          <a:noFill/>
        </p:spPr>
        <p:txBody>
          <a:bodyPr wrap="square">
            <a:spAutoFit/>
          </a:bodyPr>
          <a:lstStyle/>
          <a:p>
            <a:pPr marL="457200" indent="-457200">
              <a:buFont typeface="Arial" panose="020B0604020202020204" pitchFamily="34" charset="0"/>
              <a:buChar char="•"/>
            </a:pPr>
            <a:r>
              <a:rPr lang="en-IN" sz="3200" dirty="0">
                <a:solidFill>
                  <a:schemeClr val="bg1"/>
                </a:solidFill>
                <a:latin typeface="Amazon Ember"/>
              </a:rPr>
              <a:t>S</a:t>
            </a:r>
            <a:r>
              <a:rPr lang="en-IN" sz="3200" i="0" dirty="0">
                <a:solidFill>
                  <a:schemeClr val="bg1"/>
                </a:solidFill>
                <a:effectLst/>
                <a:latin typeface="Amazon Ember"/>
              </a:rPr>
              <a:t>ecurity group for Database instance</a:t>
            </a:r>
            <a:endParaRPr lang="en-IN" sz="3200" dirty="0">
              <a:solidFill>
                <a:schemeClr val="bg1"/>
              </a:solidFill>
            </a:endParaRPr>
          </a:p>
        </p:txBody>
      </p:sp>
      <p:sp>
        <p:nvSpPr>
          <p:cNvPr id="6" name="TextBox 5">
            <a:extLst>
              <a:ext uri="{FF2B5EF4-FFF2-40B4-BE49-F238E27FC236}">
                <a16:creationId xmlns:a16="http://schemas.microsoft.com/office/drawing/2014/main" id="{4EB8371A-2C67-9233-A4D3-71530D026B0E}"/>
              </a:ext>
            </a:extLst>
          </p:cNvPr>
          <p:cNvSpPr txBox="1"/>
          <p:nvPr/>
        </p:nvSpPr>
        <p:spPr>
          <a:xfrm>
            <a:off x="263352" y="5229200"/>
            <a:ext cx="7488832" cy="1446550"/>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For this security group, add an inbound rule that will allow traffic from the private instance security group to the MYSQL/Aurora port (3306).</a:t>
            </a:r>
          </a:p>
          <a:p>
            <a:pPr marL="342900" indent="-342900">
              <a:buFont typeface="Arial" panose="020B0604020202020204" pitchFamily="34" charset="0"/>
              <a:buChar char="•"/>
            </a:pPr>
            <a:endParaRPr lang="en-IN" sz="2200" dirty="0">
              <a:solidFill>
                <a:schemeClr val="bg1"/>
              </a:solidFill>
            </a:endParaRPr>
          </a:p>
        </p:txBody>
      </p:sp>
    </p:spTree>
    <p:extLst>
      <p:ext uri="{BB962C8B-B14F-4D97-AF65-F5344CB8AC3E}">
        <p14:creationId xmlns:p14="http://schemas.microsoft.com/office/powerpoint/2010/main" val="601537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8F0E15-C433-1692-1C29-3904ADE9488A}"/>
              </a:ext>
            </a:extLst>
          </p:cNvPr>
          <p:cNvSpPr>
            <a:spLocks noGrp="1"/>
          </p:cNvSpPr>
          <p:nvPr>
            <p:ph type="title"/>
          </p:nvPr>
        </p:nvSpPr>
        <p:spPr/>
        <p:txBody>
          <a:bodyPr>
            <a:normAutofit/>
          </a:bodyPr>
          <a:lstStyle/>
          <a:p>
            <a:r>
              <a:rPr lang="en-IN" sz="3200" b="1" dirty="0">
                <a:solidFill>
                  <a:schemeClr val="bg1"/>
                </a:solidFill>
              </a:rPr>
              <a:t>3.Database Deployment</a:t>
            </a:r>
          </a:p>
        </p:txBody>
      </p:sp>
      <p:sp>
        <p:nvSpPr>
          <p:cNvPr id="9" name="Content Placeholder 8">
            <a:extLst>
              <a:ext uri="{FF2B5EF4-FFF2-40B4-BE49-F238E27FC236}">
                <a16:creationId xmlns:a16="http://schemas.microsoft.com/office/drawing/2014/main" id="{600C9FBC-F663-0B32-B5D5-3BD7DD9738D6}"/>
              </a:ext>
            </a:extLst>
          </p:cNvPr>
          <p:cNvSpPr>
            <a:spLocks noGrp="1"/>
          </p:cNvSpPr>
          <p:nvPr>
            <p:ph idx="1"/>
          </p:nvPr>
        </p:nvSpPr>
        <p:spPr/>
        <p:txBody>
          <a:bodyPr/>
          <a:lstStyle/>
          <a:p>
            <a:r>
              <a:rPr lang="en-IN" dirty="0">
                <a:solidFill>
                  <a:schemeClr val="bg1"/>
                </a:solidFill>
              </a:rPr>
              <a:t>Deploy Database Layer</a:t>
            </a:r>
          </a:p>
          <a:p>
            <a:pPr marL="514350" indent="-514350">
              <a:buFont typeface="+mj-lt"/>
              <a:buAutoNum type="arabicPeriod"/>
            </a:pPr>
            <a:r>
              <a:rPr lang="en-IN" dirty="0">
                <a:solidFill>
                  <a:schemeClr val="bg1"/>
                </a:solidFill>
              </a:rPr>
              <a:t>Subnet Groups</a:t>
            </a:r>
          </a:p>
          <a:p>
            <a:pPr marL="514350" indent="-514350">
              <a:buFont typeface="+mj-lt"/>
              <a:buAutoNum type="arabicPeriod"/>
            </a:pPr>
            <a:r>
              <a:rPr lang="en-IN" dirty="0">
                <a:solidFill>
                  <a:schemeClr val="bg1"/>
                </a:solidFill>
              </a:rPr>
              <a:t>Multi-AZ Database</a:t>
            </a:r>
          </a:p>
        </p:txBody>
      </p:sp>
    </p:spTree>
    <p:extLst>
      <p:ext uri="{BB962C8B-B14F-4D97-AF65-F5344CB8AC3E}">
        <p14:creationId xmlns:p14="http://schemas.microsoft.com/office/powerpoint/2010/main" val="796023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8605-EE2F-6681-377B-316C00AF2F41}"/>
              </a:ext>
            </a:extLst>
          </p:cNvPr>
          <p:cNvSpPr>
            <a:spLocks noGrp="1"/>
          </p:cNvSpPr>
          <p:nvPr>
            <p:ph type="title"/>
          </p:nvPr>
        </p:nvSpPr>
        <p:spPr/>
        <p:txBody>
          <a:bodyPr>
            <a:normAutofit/>
          </a:bodyPr>
          <a:lstStyle/>
          <a:p>
            <a:r>
              <a:rPr lang="en-IN" sz="3200" b="1" dirty="0">
                <a:solidFill>
                  <a:schemeClr val="bg1"/>
                </a:solidFill>
              </a:rPr>
              <a:t>1.The</a:t>
            </a:r>
            <a:r>
              <a:rPr lang="en-IN" sz="3000" b="1" dirty="0">
                <a:solidFill>
                  <a:schemeClr val="bg1"/>
                </a:solidFill>
              </a:rPr>
              <a:t> </a:t>
            </a:r>
            <a:r>
              <a:rPr lang="en-IN" sz="3200" b="1" dirty="0">
                <a:solidFill>
                  <a:schemeClr val="bg1"/>
                </a:solidFill>
              </a:rPr>
              <a:t>setup</a:t>
            </a:r>
          </a:p>
        </p:txBody>
      </p:sp>
      <p:sp>
        <p:nvSpPr>
          <p:cNvPr id="3" name="Content Placeholder 2">
            <a:extLst>
              <a:ext uri="{FF2B5EF4-FFF2-40B4-BE49-F238E27FC236}">
                <a16:creationId xmlns:a16="http://schemas.microsoft.com/office/drawing/2014/main" id="{BB177EE7-B9E2-5CF5-848D-70271D43FBC5}"/>
              </a:ext>
            </a:extLst>
          </p:cNvPr>
          <p:cNvSpPr>
            <a:spLocks noGrp="1"/>
          </p:cNvSpPr>
          <p:nvPr>
            <p:ph idx="1"/>
          </p:nvPr>
        </p:nvSpPr>
        <p:spPr/>
        <p:txBody>
          <a:bodyPr/>
          <a:lstStyle/>
          <a:p>
            <a:r>
              <a:rPr lang="en-US" b="0" i="0" dirty="0">
                <a:solidFill>
                  <a:srgbClr val="16191F"/>
                </a:solidFill>
                <a:effectLst/>
                <a:latin typeface="var(--font-family-base-4om3hr,&quot;Amazon Ember&quot;,&quot;Helvetica Neue&quot;,Roboto,Arial,sans-serif)"/>
              </a:rPr>
              <a:t>Download Code from </a:t>
            </a:r>
            <a:r>
              <a:rPr lang="en-US" b="0" i="0" dirty="0" err="1">
                <a:solidFill>
                  <a:srgbClr val="16191F"/>
                </a:solidFill>
                <a:effectLst/>
                <a:latin typeface="var(--font-family-base-4om3hr,&quot;Amazon Ember&quot;,&quot;Helvetica Neue&quot;,Roboto,Arial,sans-serif)"/>
              </a:rPr>
              <a:t>Github</a:t>
            </a:r>
            <a:r>
              <a:rPr lang="en-US" b="0" i="0" dirty="0">
                <a:solidFill>
                  <a:srgbClr val="16191F"/>
                </a:solidFill>
                <a:effectLst/>
                <a:latin typeface="var(--font-family-base-4om3hr,&quot;Amazon Ember&quot;,&quot;Helvetica Neue&quot;,Roboto,Arial,sans-serif)"/>
              </a:rPr>
              <a:t> Repository</a:t>
            </a:r>
          </a:p>
          <a:p>
            <a:pPr algn="l">
              <a:buFont typeface="Arial" panose="020B0604020202020204" pitchFamily="34" charset="0"/>
              <a:buChar char="•"/>
            </a:pPr>
            <a:r>
              <a:rPr lang="en-US" b="0" i="0" dirty="0">
                <a:solidFill>
                  <a:srgbClr val="16191F"/>
                </a:solidFill>
                <a:effectLst/>
                <a:latin typeface="var(--font-family-base-4om3hr,&quot;Amazon Ember&quot;,&quot;Helvetica Neue&quot;,Roboto,Arial,sans-serif)"/>
              </a:rPr>
              <a:t>S3 Bucket Creation</a:t>
            </a:r>
          </a:p>
          <a:p>
            <a:pPr algn="l">
              <a:buFont typeface="Arial" panose="020B0604020202020204" pitchFamily="34" charset="0"/>
              <a:buChar char="•"/>
            </a:pPr>
            <a:r>
              <a:rPr lang="en-US" b="0" i="0" dirty="0">
                <a:solidFill>
                  <a:srgbClr val="16191F"/>
                </a:solidFill>
                <a:effectLst/>
                <a:latin typeface="var(--font-family-base-4om3hr,&quot;Amazon Ember&quot;,&quot;Helvetica Neue&quot;,Roboto,Arial,sans-serif)"/>
              </a:rPr>
              <a:t>IAM EC2 Instance Role Creation</a:t>
            </a:r>
          </a:p>
          <a:p>
            <a:pPr marL="0" indent="0">
              <a:buNone/>
            </a:pPr>
            <a:br>
              <a:rPr lang="en-US" b="0" i="0" dirty="0">
                <a:solidFill>
                  <a:srgbClr val="16191F"/>
                </a:solidFill>
                <a:effectLst/>
                <a:latin typeface="Times New Roman" panose="02020603050405020304" pitchFamily="18" charset="0"/>
              </a:rPr>
            </a:br>
            <a:endParaRPr lang="en-IN" dirty="0">
              <a:solidFill>
                <a:schemeClr val="bg1"/>
              </a:solidFill>
            </a:endParaRPr>
          </a:p>
        </p:txBody>
      </p:sp>
    </p:spTree>
    <p:extLst>
      <p:ext uri="{BB962C8B-B14F-4D97-AF65-F5344CB8AC3E}">
        <p14:creationId xmlns:p14="http://schemas.microsoft.com/office/powerpoint/2010/main" val="869926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441)">
            <a:extLst>
              <a:ext uri="{FF2B5EF4-FFF2-40B4-BE49-F238E27FC236}">
                <a16:creationId xmlns:a16="http://schemas.microsoft.com/office/drawing/2014/main" id="{91FC1592-7CCE-490C-93A5-7E660BA4A04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703512" y="1520788"/>
            <a:ext cx="8640960" cy="4860540"/>
          </a:xfrm>
          <a:prstGeom prst="rect">
            <a:avLst/>
          </a:prstGeom>
        </p:spPr>
      </p:pic>
      <p:sp>
        <p:nvSpPr>
          <p:cNvPr id="4" name="TextBox 3">
            <a:extLst>
              <a:ext uri="{FF2B5EF4-FFF2-40B4-BE49-F238E27FC236}">
                <a16:creationId xmlns:a16="http://schemas.microsoft.com/office/drawing/2014/main" id="{F9189485-2258-0E88-F1E2-841885F91881}"/>
              </a:ext>
            </a:extLst>
          </p:cNvPr>
          <p:cNvSpPr txBox="1"/>
          <p:nvPr/>
        </p:nvSpPr>
        <p:spPr>
          <a:xfrm>
            <a:off x="1703512" y="404664"/>
            <a:ext cx="7488832" cy="769441"/>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Navigate to the RDS dashboard in the AWS console and click on </a:t>
            </a:r>
            <a:r>
              <a:rPr lang="en-US" sz="2200" b="1" i="0" dirty="0">
                <a:solidFill>
                  <a:schemeClr val="bg1"/>
                </a:solidFill>
                <a:effectLst/>
                <a:latin typeface="Amazon Ember"/>
              </a:rPr>
              <a:t>Subnet groups</a:t>
            </a:r>
            <a:r>
              <a:rPr lang="en-US" sz="2200" b="0" i="0" dirty="0">
                <a:solidFill>
                  <a:schemeClr val="bg1"/>
                </a:solidFill>
                <a:effectLst/>
                <a:latin typeface="Amazon Ember"/>
              </a:rPr>
              <a:t> on the left hand side.</a:t>
            </a:r>
            <a:endParaRPr lang="en-IN" sz="2200" dirty="0">
              <a:solidFill>
                <a:schemeClr val="bg1"/>
              </a:solidFill>
            </a:endParaRPr>
          </a:p>
        </p:txBody>
      </p:sp>
    </p:spTree>
    <p:extLst>
      <p:ext uri="{BB962C8B-B14F-4D97-AF65-F5344CB8AC3E}">
        <p14:creationId xmlns:p14="http://schemas.microsoft.com/office/powerpoint/2010/main" val="3597950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42)">
            <a:extLst>
              <a:ext uri="{FF2B5EF4-FFF2-40B4-BE49-F238E27FC236}">
                <a16:creationId xmlns:a16="http://schemas.microsoft.com/office/drawing/2014/main" id="{C9798A70-E5BA-3725-222A-65A0BA4A43A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43)">
            <a:extLst>
              <a:ext uri="{FF2B5EF4-FFF2-40B4-BE49-F238E27FC236}">
                <a16:creationId xmlns:a16="http://schemas.microsoft.com/office/drawing/2014/main" id="{F1F5A38E-E673-CAC7-0AF2-C673C114D6B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9AE667D9-DBF6-C223-CE53-115981093D4D}"/>
              </a:ext>
            </a:extLst>
          </p:cNvPr>
          <p:cNvSpPr txBox="1"/>
          <p:nvPr/>
        </p:nvSpPr>
        <p:spPr>
          <a:xfrm>
            <a:off x="335360" y="5373216"/>
            <a:ext cx="4968552" cy="430887"/>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Click </a:t>
            </a:r>
            <a:r>
              <a:rPr lang="en-US" sz="2200" b="1" i="0" dirty="0">
                <a:solidFill>
                  <a:schemeClr val="bg1"/>
                </a:solidFill>
                <a:effectLst/>
                <a:latin typeface="Amazon Ember"/>
              </a:rPr>
              <a:t>Create DB subnet group</a:t>
            </a:r>
            <a:r>
              <a:rPr lang="en-US" sz="2200" b="0" i="0" dirty="0">
                <a:solidFill>
                  <a:schemeClr val="bg1"/>
                </a:solidFill>
                <a:effectLst/>
                <a:latin typeface="Amazon Ember"/>
              </a:rPr>
              <a:t>.</a:t>
            </a:r>
            <a:endParaRPr lang="en-IN" sz="2200" dirty="0">
              <a:solidFill>
                <a:schemeClr val="bg1"/>
              </a:solidFill>
            </a:endParaRPr>
          </a:p>
        </p:txBody>
      </p:sp>
      <p:sp>
        <p:nvSpPr>
          <p:cNvPr id="7" name="TextBox 6">
            <a:extLst>
              <a:ext uri="{FF2B5EF4-FFF2-40B4-BE49-F238E27FC236}">
                <a16:creationId xmlns:a16="http://schemas.microsoft.com/office/drawing/2014/main" id="{08C66E60-737E-BBB8-E0CF-A3F3E0F40313}"/>
              </a:ext>
            </a:extLst>
          </p:cNvPr>
          <p:cNvSpPr txBox="1"/>
          <p:nvPr/>
        </p:nvSpPr>
        <p:spPr>
          <a:xfrm>
            <a:off x="5975008" y="5301208"/>
            <a:ext cx="6097656" cy="769441"/>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Give your subnet group a name, description, and choose the VPC we created.</a:t>
            </a:r>
          </a:p>
        </p:txBody>
      </p:sp>
    </p:spTree>
    <p:extLst>
      <p:ext uri="{BB962C8B-B14F-4D97-AF65-F5344CB8AC3E}">
        <p14:creationId xmlns:p14="http://schemas.microsoft.com/office/powerpoint/2010/main" val="1384433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44)">
            <a:extLst>
              <a:ext uri="{FF2B5EF4-FFF2-40B4-BE49-F238E27FC236}">
                <a16:creationId xmlns:a16="http://schemas.microsoft.com/office/drawing/2014/main" id="{AE3D7892-CF91-B13B-4E58-409396B8165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45)">
            <a:extLst>
              <a:ext uri="{FF2B5EF4-FFF2-40B4-BE49-F238E27FC236}">
                <a16:creationId xmlns:a16="http://schemas.microsoft.com/office/drawing/2014/main" id="{65A48E4A-207D-2CDA-D7DB-4F15789D2C9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006E166F-FF27-CD41-6DC7-B63112DEB340}"/>
              </a:ext>
            </a:extLst>
          </p:cNvPr>
          <p:cNvSpPr txBox="1"/>
          <p:nvPr/>
        </p:nvSpPr>
        <p:spPr>
          <a:xfrm>
            <a:off x="263352" y="5301208"/>
            <a:ext cx="11521280" cy="1446550"/>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When adding subnets, make sure to add the subnets we created in each availability zone specifically for our database layer.</a:t>
            </a:r>
          </a:p>
          <a:p>
            <a:pPr marL="342900" indent="-342900">
              <a:buFont typeface="Arial" panose="020B0604020202020204" pitchFamily="34" charset="0"/>
              <a:buChar char="•"/>
            </a:pPr>
            <a:r>
              <a:rPr lang="en-US" sz="2200" dirty="0">
                <a:solidFill>
                  <a:schemeClr val="bg1"/>
                </a:solidFill>
              </a:rPr>
              <a:t>Navigate back to the VPC dashboard and check to make sure you're selecting the correct subnet IDs.</a:t>
            </a:r>
            <a:endParaRPr lang="en-IN" sz="2200" dirty="0">
              <a:solidFill>
                <a:schemeClr val="bg1"/>
              </a:solidFill>
            </a:endParaRPr>
          </a:p>
        </p:txBody>
      </p:sp>
    </p:spTree>
    <p:extLst>
      <p:ext uri="{BB962C8B-B14F-4D97-AF65-F5344CB8AC3E}">
        <p14:creationId xmlns:p14="http://schemas.microsoft.com/office/powerpoint/2010/main" val="3826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46)">
            <a:extLst>
              <a:ext uri="{FF2B5EF4-FFF2-40B4-BE49-F238E27FC236}">
                <a16:creationId xmlns:a16="http://schemas.microsoft.com/office/drawing/2014/main" id="{7E7C0D0A-5C78-50AA-82EC-C9E91900EE7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47)">
            <a:extLst>
              <a:ext uri="{FF2B5EF4-FFF2-40B4-BE49-F238E27FC236}">
                <a16:creationId xmlns:a16="http://schemas.microsoft.com/office/drawing/2014/main" id="{BBD39A6E-BF72-CD16-0BAC-A3BD54C66A4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80957ACA-4565-D1C5-951D-20F741378DF4}"/>
              </a:ext>
            </a:extLst>
          </p:cNvPr>
          <p:cNvSpPr txBox="1"/>
          <p:nvPr/>
        </p:nvSpPr>
        <p:spPr>
          <a:xfrm>
            <a:off x="191344" y="5301208"/>
            <a:ext cx="5976664"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Make sure you have selected the right database subnets and Click on </a:t>
            </a:r>
            <a:r>
              <a:rPr lang="en-IN" sz="2200" b="1" dirty="0">
                <a:solidFill>
                  <a:schemeClr val="bg1"/>
                </a:solidFill>
              </a:rPr>
              <a:t>Create</a:t>
            </a:r>
            <a:endParaRPr lang="en-IN" sz="2200" dirty="0">
              <a:solidFill>
                <a:schemeClr val="bg1"/>
              </a:solidFill>
            </a:endParaRPr>
          </a:p>
        </p:txBody>
      </p:sp>
      <p:sp>
        <p:nvSpPr>
          <p:cNvPr id="6" name="TextBox 5">
            <a:extLst>
              <a:ext uri="{FF2B5EF4-FFF2-40B4-BE49-F238E27FC236}">
                <a16:creationId xmlns:a16="http://schemas.microsoft.com/office/drawing/2014/main" id="{A77EB4A9-7D71-8C48-A937-BE6AE23D93FF}"/>
              </a:ext>
            </a:extLst>
          </p:cNvPr>
          <p:cNvSpPr txBox="1"/>
          <p:nvPr/>
        </p:nvSpPr>
        <p:spPr>
          <a:xfrm>
            <a:off x="6023992" y="5229200"/>
            <a:ext cx="6097656" cy="769441"/>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Navigate to </a:t>
            </a:r>
            <a:r>
              <a:rPr lang="en-US" sz="2200" b="1" i="0" dirty="0">
                <a:solidFill>
                  <a:schemeClr val="bg1"/>
                </a:solidFill>
                <a:effectLst/>
                <a:latin typeface="Amazon Ember"/>
              </a:rPr>
              <a:t>Databases</a:t>
            </a:r>
            <a:r>
              <a:rPr lang="en-US" sz="2200" b="0" i="0" dirty="0">
                <a:solidFill>
                  <a:schemeClr val="bg1"/>
                </a:solidFill>
                <a:effectLst/>
                <a:latin typeface="Amazon Ember"/>
              </a:rPr>
              <a:t> on the left hand side of the RDS dashboard and click </a:t>
            </a:r>
            <a:r>
              <a:rPr lang="en-US" sz="2200" b="1" i="0" dirty="0">
                <a:solidFill>
                  <a:schemeClr val="bg1"/>
                </a:solidFill>
                <a:effectLst/>
                <a:latin typeface="Amazon Ember"/>
              </a:rPr>
              <a:t>Create database</a:t>
            </a:r>
            <a:r>
              <a:rPr lang="en-US" sz="2200" b="0" i="0" dirty="0">
                <a:solidFill>
                  <a:schemeClr val="bg1"/>
                </a:solidFill>
                <a:effectLst/>
                <a:latin typeface="Amazon Ember"/>
              </a:rPr>
              <a:t>.</a:t>
            </a:r>
          </a:p>
        </p:txBody>
      </p:sp>
    </p:spTree>
    <p:extLst>
      <p:ext uri="{BB962C8B-B14F-4D97-AF65-F5344CB8AC3E}">
        <p14:creationId xmlns:p14="http://schemas.microsoft.com/office/powerpoint/2010/main" val="3959273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48)">
            <a:extLst>
              <a:ext uri="{FF2B5EF4-FFF2-40B4-BE49-F238E27FC236}">
                <a16:creationId xmlns:a16="http://schemas.microsoft.com/office/drawing/2014/main" id="{D53749D5-9EF5-5233-51E8-0FA7E58C9DD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49)">
            <a:extLst>
              <a:ext uri="{FF2B5EF4-FFF2-40B4-BE49-F238E27FC236}">
                <a16:creationId xmlns:a16="http://schemas.microsoft.com/office/drawing/2014/main" id="{EE0DC7B9-2834-A2F8-4362-9F89EDE3CB0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0F70A27E-0CBF-28CA-5CB2-70D4DEE3A5D3}"/>
              </a:ext>
            </a:extLst>
          </p:cNvPr>
          <p:cNvSpPr txBox="1"/>
          <p:nvPr/>
        </p:nvSpPr>
        <p:spPr>
          <a:xfrm>
            <a:off x="119336" y="5069245"/>
            <a:ext cx="6097656" cy="1785104"/>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 </a:t>
            </a:r>
            <a:r>
              <a:rPr lang="en-US" sz="2200" dirty="0">
                <a:solidFill>
                  <a:schemeClr val="bg1"/>
                </a:solidFill>
                <a:latin typeface="Amazon Ember"/>
              </a:rPr>
              <a:t>S</a:t>
            </a:r>
            <a:r>
              <a:rPr lang="en-US" sz="2200" b="0" i="0" dirty="0">
                <a:solidFill>
                  <a:schemeClr val="bg1"/>
                </a:solidFill>
                <a:effectLst/>
                <a:latin typeface="Amazon Ember"/>
              </a:rPr>
              <a:t>elect </a:t>
            </a:r>
            <a:r>
              <a:rPr lang="en-US" sz="2200" b="1" i="0" dirty="0">
                <a:solidFill>
                  <a:schemeClr val="bg1"/>
                </a:solidFill>
                <a:effectLst/>
                <a:latin typeface="Amazon Ember"/>
              </a:rPr>
              <a:t>Standard create</a:t>
            </a:r>
            <a:r>
              <a:rPr lang="en-US" sz="2200" b="0" i="0" dirty="0">
                <a:solidFill>
                  <a:schemeClr val="bg1"/>
                </a:solidFill>
                <a:effectLst/>
                <a:latin typeface="Amazon Ember"/>
              </a:rPr>
              <a:t> for this </a:t>
            </a:r>
            <a:r>
              <a:rPr lang="en-US" sz="2200" b="1" i="0" dirty="0">
                <a:solidFill>
                  <a:schemeClr val="bg1"/>
                </a:solidFill>
                <a:effectLst/>
                <a:latin typeface="Amazon Ember"/>
              </a:rPr>
              <a:t>MySQL-Compatible Amazon Aurora</a:t>
            </a:r>
            <a:r>
              <a:rPr lang="en-US" sz="2200" b="0" i="0" dirty="0">
                <a:solidFill>
                  <a:schemeClr val="bg1"/>
                </a:solidFill>
                <a:effectLst/>
                <a:latin typeface="Amazon Ember"/>
              </a:rPr>
              <a:t> database. Leave the rest of the defaults in the </a:t>
            </a:r>
            <a:r>
              <a:rPr lang="en-US" sz="2200" b="1" i="0" dirty="0">
                <a:solidFill>
                  <a:schemeClr val="bg1"/>
                </a:solidFill>
                <a:effectLst/>
                <a:latin typeface="Amazon Ember"/>
              </a:rPr>
              <a:t>Engine options</a:t>
            </a:r>
            <a:r>
              <a:rPr lang="en-US" sz="2200" b="0" i="0" dirty="0">
                <a:solidFill>
                  <a:schemeClr val="bg1"/>
                </a:solidFill>
                <a:effectLst/>
                <a:latin typeface="Amazon Ember"/>
              </a:rPr>
              <a:t> as default.</a:t>
            </a:r>
          </a:p>
          <a:p>
            <a:pPr marL="342900" indent="-342900">
              <a:buFont typeface="Arial" panose="020B0604020202020204" pitchFamily="34" charset="0"/>
              <a:buChar char="•"/>
            </a:pPr>
            <a:endParaRPr lang="en-IN" sz="2200" dirty="0">
              <a:solidFill>
                <a:schemeClr val="bg1"/>
              </a:solidFill>
            </a:endParaRPr>
          </a:p>
        </p:txBody>
      </p:sp>
      <p:sp>
        <p:nvSpPr>
          <p:cNvPr id="7" name="TextBox 6">
            <a:extLst>
              <a:ext uri="{FF2B5EF4-FFF2-40B4-BE49-F238E27FC236}">
                <a16:creationId xmlns:a16="http://schemas.microsoft.com/office/drawing/2014/main" id="{99E28EA3-D4A4-92F1-E77D-82BBF5E02016}"/>
              </a:ext>
            </a:extLst>
          </p:cNvPr>
          <p:cNvSpPr txBox="1"/>
          <p:nvPr/>
        </p:nvSpPr>
        <p:spPr>
          <a:xfrm>
            <a:off x="6096000" y="5157192"/>
            <a:ext cx="6264696" cy="1107996"/>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Under the </a:t>
            </a:r>
            <a:r>
              <a:rPr lang="en-US" sz="2200" b="1" i="0" dirty="0">
                <a:solidFill>
                  <a:schemeClr val="bg1"/>
                </a:solidFill>
                <a:effectLst/>
                <a:latin typeface="Amazon Ember"/>
              </a:rPr>
              <a:t>Templates</a:t>
            </a:r>
            <a:r>
              <a:rPr lang="en-US" sz="2200" b="0" i="0" dirty="0">
                <a:solidFill>
                  <a:schemeClr val="bg1"/>
                </a:solidFill>
                <a:effectLst/>
                <a:latin typeface="Amazon Ember"/>
              </a:rPr>
              <a:t> section choose </a:t>
            </a:r>
            <a:r>
              <a:rPr lang="en-US" sz="2200" b="1" i="0" dirty="0">
                <a:solidFill>
                  <a:schemeClr val="bg1"/>
                </a:solidFill>
                <a:effectLst/>
                <a:latin typeface="Amazon Ember"/>
              </a:rPr>
              <a:t>Dev/Test</a:t>
            </a:r>
            <a:r>
              <a:rPr lang="en-US" sz="2200" b="0" i="0" dirty="0">
                <a:solidFill>
                  <a:schemeClr val="bg1"/>
                </a:solidFill>
                <a:effectLst/>
                <a:latin typeface="Amazon Ember"/>
              </a:rPr>
              <a:t> since this isn't being used for production at the moment.</a:t>
            </a:r>
            <a:endParaRPr lang="en-IN" sz="2200" dirty="0">
              <a:solidFill>
                <a:schemeClr val="bg1"/>
              </a:solidFill>
            </a:endParaRPr>
          </a:p>
        </p:txBody>
      </p:sp>
    </p:spTree>
    <p:extLst>
      <p:ext uri="{BB962C8B-B14F-4D97-AF65-F5344CB8AC3E}">
        <p14:creationId xmlns:p14="http://schemas.microsoft.com/office/powerpoint/2010/main" val="3568896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50)">
            <a:extLst>
              <a:ext uri="{FF2B5EF4-FFF2-40B4-BE49-F238E27FC236}">
                <a16:creationId xmlns:a16="http://schemas.microsoft.com/office/drawing/2014/main" id="{7D3A8C1C-13CB-0CBB-1607-05DB3378CE1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51)">
            <a:extLst>
              <a:ext uri="{FF2B5EF4-FFF2-40B4-BE49-F238E27FC236}">
                <a16:creationId xmlns:a16="http://schemas.microsoft.com/office/drawing/2014/main" id="{79052946-F902-EBA0-63CA-ABEAB1FA6DE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BEB7EAD7-D744-EEA9-0F07-0EA3644B218E}"/>
              </a:ext>
            </a:extLst>
          </p:cNvPr>
          <p:cNvSpPr txBox="1"/>
          <p:nvPr/>
        </p:nvSpPr>
        <p:spPr>
          <a:xfrm>
            <a:off x="119336" y="5157192"/>
            <a:ext cx="6097656" cy="2123658"/>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Under </a:t>
            </a:r>
            <a:r>
              <a:rPr lang="en-US" sz="2200" b="1" i="0" dirty="0">
                <a:solidFill>
                  <a:schemeClr val="bg1"/>
                </a:solidFill>
                <a:effectLst/>
                <a:latin typeface="Amazon Ember"/>
              </a:rPr>
              <a:t>Settings</a:t>
            </a:r>
            <a:r>
              <a:rPr lang="en-US" sz="2200" b="0" i="0" dirty="0">
                <a:solidFill>
                  <a:schemeClr val="bg1"/>
                </a:solidFill>
                <a:effectLst/>
                <a:latin typeface="Amazon Ember"/>
              </a:rPr>
              <a:t> set a username and password of your choice and note them down since we'll be using password authentication to access our database.</a:t>
            </a:r>
          </a:p>
          <a:p>
            <a:br>
              <a:rPr lang="en-US" sz="2200" dirty="0">
                <a:solidFill>
                  <a:schemeClr val="bg1"/>
                </a:solidFill>
              </a:rPr>
            </a:br>
            <a:endParaRPr lang="en-IN" sz="2200" dirty="0">
              <a:solidFill>
                <a:schemeClr val="bg1"/>
              </a:solidFill>
            </a:endParaRPr>
          </a:p>
        </p:txBody>
      </p:sp>
      <p:sp>
        <p:nvSpPr>
          <p:cNvPr id="7" name="TextBox 6">
            <a:extLst>
              <a:ext uri="{FF2B5EF4-FFF2-40B4-BE49-F238E27FC236}">
                <a16:creationId xmlns:a16="http://schemas.microsoft.com/office/drawing/2014/main" id="{E7DA870A-5867-56AB-230E-628D8C50310E}"/>
              </a:ext>
            </a:extLst>
          </p:cNvPr>
          <p:cNvSpPr txBox="1"/>
          <p:nvPr/>
        </p:nvSpPr>
        <p:spPr>
          <a:xfrm>
            <a:off x="6023992" y="5201324"/>
            <a:ext cx="6097656" cy="1107996"/>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Next, under </a:t>
            </a:r>
            <a:r>
              <a:rPr lang="en-US" sz="2200" b="1" i="0" dirty="0">
                <a:solidFill>
                  <a:schemeClr val="bg1"/>
                </a:solidFill>
                <a:effectLst/>
                <a:latin typeface="Amazon Ember"/>
              </a:rPr>
              <a:t>Availability and durability</a:t>
            </a:r>
            <a:r>
              <a:rPr lang="en-US" sz="2200" b="0" i="0" dirty="0">
                <a:solidFill>
                  <a:schemeClr val="bg1"/>
                </a:solidFill>
                <a:effectLst/>
                <a:latin typeface="Amazon Ember"/>
              </a:rPr>
              <a:t> change the option to create an Aurora Replica or reader node in a different availability zone.</a:t>
            </a:r>
            <a:endParaRPr lang="en-IN" sz="2200" dirty="0">
              <a:solidFill>
                <a:schemeClr val="bg1"/>
              </a:solidFill>
            </a:endParaRPr>
          </a:p>
        </p:txBody>
      </p:sp>
    </p:spTree>
    <p:extLst>
      <p:ext uri="{BB962C8B-B14F-4D97-AF65-F5344CB8AC3E}">
        <p14:creationId xmlns:p14="http://schemas.microsoft.com/office/powerpoint/2010/main" val="501647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52)">
            <a:extLst>
              <a:ext uri="{FF2B5EF4-FFF2-40B4-BE49-F238E27FC236}">
                <a16:creationId xmlns:a16="http://schemas.microsoft.com/office/drawing/2014/main" id="{430917D2-8ACB-7D7E-56D4-54A0F98496A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53)">
            <a:extLst>
              <a:ext uri="{FF2B5EF4-FFF2-40B4-BE49-F238E27FC236}">
                <a16:creationId xmlns:a16="http://schemas.microsoft.com/office/drawing/2014/main" id="{B1674EE4-2E01-B421-18CE-6B50183647B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8A7DDE7B-A92B-A3F2-6381-DB4AFC7834EC}"/>
              </a:ext>
            </a:extLst>
          </p:cNvPr>
          <p:cNvSpPr txBox="1"/>
          <p:nvPr/>
        </p:nvSpPr>
        <p:spPr>
          <a:xfrm>
            <a:off x="407368" y="5301208"/>
            <a:ext cx="11377264" cy="769441"/>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Under </a:t>
            </a:r>
            <a:r>
              <a:rPr lang="en-US" sz="2200" b="1" i="0" dirty="0">
                <a:solidFill>
                  <a:schemeClr val="bg1"/>
                </a:solidFill>
                <a:effectLst/>
                <a:latin typeface="Amazon Ember"/>
              </a:rPr>
              <a:t>Connectivity</a:t>
            </a:r>
            <a:r>
              <a:rPr lang="en-US" sz="2200" b="0" i="0" dirty="0">
                <a:solidFill>
                  <a:schemeClr val="bg1"/>
                </a:solidFill>
                <a:effectLst/>
                <a:latin typeface="Amazon Ember"/>
              </a:rPr>
              <a:t>, set the VPC, choose the subnet group we created earlier, and select no for public access.</a:t>
            </a:r>
            <a:endParaRPr lang="en-IN" sz="2200" dirty="0">
              <a:solidFill>
                <a:schemeClr val="bg1"/>
              </a:solidFill>
            </a:endParaRPr>
          </a:p>
        </p:txBody>
      </p:sp>
    </p:spTree>
    <p:extLst>
      <p:ext uri="{BB962C8B-B14F-4D97-AF65-F5344CB8AC3E}">
        <p14:creationId xmlns:p14="http://schemas.microsoft.com/office/powerpoint/2010/main" val="1517660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54)">
            <a:extLst>
              <a:ext uri="{FF2B5EF4-FFF2-40B4-BE49-F238E27FC236}">
                <a16:creationId xmlns:a16="http://schemas.microsoft.com/office/drawing/2014/main" id="{86AE8CFE-26E4-DFEA-D479-E5E0C267F2D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55)">
            <a:extLst>
              <a:ext uri="{FF2B5EF4-FFF2-40B4-BE49-F238E27FC236}">
                <a16:creationId xmlns:a16="http://schemas.microsoft.com/office/drawing/2014/main" id="{A4BA7145-AEC5-5861-2EB4-80B08DB49C7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0C46849C-A238-D3EB-8E36-361585F2F4A0}"/>
              </a:ext>
            </a:extLst>
          </p:cNvPr>
          <p:cNvSpPr txBox="1"/>
          <p:nvPr/>
        </p:nvSpPr>
        <p:spPr>
          <a:xfrm>
            <a:off x="335360" y="5229200"/>
            <a:ext cx="6097656" cy="769441"/>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Set the security group we created for the database layer</a:t>
            </a:r>
            <a:endParaRPr lang="en-IN" sz="2200" dirty="0">
              <a:solidFill>
                <a:schemeClr val="bg1"/>
              </a:solidFill>
            </a:endParaRPr>
          </a:p>
        </p:txBody>
      </p:sp>
      <p:sp>
        <p:nvSpPr>
          <p:cNvPr id="6" name="TextBox 5">
            <a:extLst>
              <a:ext uri="{FF2B5EF4-FFF2-40B4-BE49-F238E27FC236}">
                <a16:creationId xmlns:a16="http://schemas.microsoft.com/office/drawing/2014/main" id="{02269759-7254-D364-00AD-8A2E2BDE38A0}"/>
              </a:ext>
            </a:extLst>
          </p:cNvPr>
          <p:cNvSpPr txBox="1"/>
          <p:nvPr/>
        </p:nvSpPr>
        <p:spPr>
          <a:xfrm>
            <a:off x="6168008" y="5229200"/>
            <a:ext cx="3376052" cy="430887"/>
          </a:xfrm>
          <a:prstGeom prst="rect">
            <a:avLst/>
          </a:prstGeom>
          <a:noFill/>
        </p:spPr>
        <p:txBody>
          <a:bodyPr wrap="none" rtlCol="0">
            <a:spAutoFit/>
          </a:bodyPr>
          <a:lstStyle/>
          <a:p>
            <a:pPr marL="342900" indent="-342900">
              <a:buFont typeface="Arial" panose="020B0604020202020204" pitchFamily="34" charset="0"/>
              <a:buChar char="•"/>
            </a:pPr>
            <a:r>
              <a:rPr lang="en-IN" sz="2200" dirty="0">
                <a:solidFill>
                  <a:schemeClr val="bg1"/>
                </a:solidFill>
              </a:rPr>
              <a:t>Click on </a:t>
            </a:r>
            <a:r>
              <a:rPr lang="en-IN" sz="2200" b="1" dirty="0">
                <a:solidFill>
                  <a:schemeClr val="bg1"/>
                </a:solidFill>
              </a:rPr>
              <a:t>Create database</a:t>
            </a:r>
            <a:endParaRPr lang="en-IN" sz="2200" dirty="0">
              <a:solidFill>
                <a:schemeClr val="bg1"/>
              </a:solidFill>
            </a:endParaRPr>
          </a:p>
        </p:txBody>
      </p:sp>
    </p:spTree>
    <p:extLst>
      <p:ext uri="{BB962C8B-B14F-4D97-AF65-F5344CB8AC3E}">
        <p14:creationId xmlns:p14="http://schemas.microsoft.com/office/powerpoint/2010/main" val="3256084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3E7BC-4D60-8367-7F17-32C8920D4EF4}"/>
              </a:ext>
            </a:extLst>
          </p:cNvPr>
          <p:cNvSpPr>
            <a:spLocks noGrp="1"/>
          </p:cNvSpPr>
          <p:nvPr>
            <p:ph type="title"/>
          </p:nvPr>
        </p:nvSpPr>
        <p:spPr/>
        <p:txBody>
          <a:bodyPr>
            <a:normAutofit/>
          </a:bodyPr>
          <a:lstStyle/>
          <a:p>
            <a:r>
              <a:rPr lang="en-IN" sz="3200" b="0" i="0" dirty="0">
                <a:solidFill>
                  <a:schemeClr val="bg1"/>
                </a:solidFill>
                <a:effectLst/>
                <a:latin typeface="Amazon Ember"/>
              </a:rPr>
              <a:t>4.App Tier Instance Deployment</a:t>
            </a:r>
            <a:br>
              <a:rPr lang="en-IN" sz="1200" b="0" i="0" dirty="0">
                <a:solidFill>
                  <a:srgbClr val="16191F"/>
                </a:solidFill>
                <a:effectLst/>
                <a:latin typeface="Amazon Ember"/>
              </a:rPr>
            </a:br>
            <a:endParaRPr lang="en-IN" sz="3200" b="1" dirty="0">
              <a:solidFill>
                <a:schemeClr val="bg1"/>
              </a:solidFill>
            </a:endParaRPr>
          </a:p>
        </p:txBody>
      </p:sp>
      <p:sp>
        <p:nvSpPr>
          <p:cNvPr id="3" name="Content Placeholder 2">
            <a:extLst>
              <a:ext uri="{FF2B5EF4-FFF2-40B4-BE49-F238E27FC236}">
                <a16:creationId xmlns:a16="http://schemas.microsoft.com/office/drawing/2014/main" id="{CDFE23A1-E157-6EBC-7216-B09E37C682F9}"/>
              </a:ext>
            </a:extLst>
          </p:cNvPr>
          <p:cNvSpPr>
            <a:spLocks noGrp="1"/>
          </p:cNvSpPr>
          <p:nvPr>
            <p:ph idx="1"/>
          </p:nvPr>
        </p:nvSpPr>
        <p:spPr/>
        <p:txBody>
          <a:bodyPr/>
          <a:lstStyle/>
          <a:p>
            <a:pPr algn="l">
              <a:buFont typeface="Arial" panose="020B0604020202020204" pitchFamily="34" charset="0"/>
              <a:buChar char="•"/>
            </a:pPr>
            <a:r>
              <a:rPr lang="en-US" b="0" i="0" dirty="0">
                <a:solidFill>
                  <a:srgbClr val="16191F"/>
                </a:solidFill>
                <a:effectLst/>
                <a:latin typeface="Amazon Ember"/>
              </a:rPr>
              <a:t>Create App Tier Instance</a:t>
            </a:r>
          </a:p>
          <a:p>
            <a:pPr algn="l">
              <a:buFont typeface="Arial" panose="020B0604020202020204" pitchFamily="34" charset="0"/>
              <a:buChar char="•"/>
            </a:pPr>
            <a:r>
              <a:rPr lang="en-US" b="0" i="0" dirty="0">
                <a:solidFill>
                  <a:srgbClr val="16191F"/>
                </a:solidFill>
                <a:effectLst/>
                <a:latin typeface="Amazon Ember"/>
              </a:rPr>
              <a:t>Configure Software Stack</a:t>
            </a:r>
          </a:p>
          <a:p>
            <a:pPr algn="l">
              <a:buFont typeface="Arial" panose="020B0604020202020204" pitchFamily="34" charset="0"/>
              <a:buChar char="•"/>
            </a:pPr>
            <a:r>
              <a:rPr lang="en-US" b="0" i="0" dirty="0">
                <a:solidFill>
                  <a:srgbClr val="16191F"/>
                </a:solidFill>
                <a:effectLst/>
                <a:latin typeface="Amazon Ember"/>
              </a:rPr>
              <a:t>Configure Database Schema</a:t>
            </a:r>
          </a:p>
          <a:p>
            <a:pPr algn="l">
              <a:buFont typeface="Arial" panose="020B0604020202020204" pitchFamily="34" charset="0"/>
              <a:buChar char="•"/>
            </a:pPr>
            <a:r>
              <a:rPr lang="en-US" b="0" i="0" dirty="0">
                <a:solidFill>
                  <a:srgbClr val="16191F"/>
                </a:solidFill>
                <a:effectLst/>
                <a:latin typeface="Amazon Ember"/>
              </a:rPr>
              <a:t>Test DB connectivity</a:t>
            </a:r>
          </a:p>
          <a:p>
            <a:endParaRPr lang="en-IN" dirty="0"/>
          </a:p>
        </p:txBody>
      </p:sp>
    </p:spTree>
    <p:extLst>
      <p:ext uri="{BB962C8B-B14F-4D97-AF65-F5344CB8AC3E}">
        <p14:creationId xmlns:p14="http://schemas.microsoft.com/office/powerpoint/2010/main" val="215022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56)">
            <a:extLst>
              <a:ext uri="{FF2B5EF4-FFF2-40B4-BE49-F238E27FC236}">
                <a16:creationId xmlns:a16="http://schemas.microsoft.com/office/drawing/2014/main" id="{EDADDB42-C2E8-FCD2-9FF3-C545BBFC1CB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57)">
            <a:extLst>
              <a:ext uri="{FF2B5EF4-FFF2-40B4-BE49-F238E27FC236}">
                <a16:creationId xmlns:a16="http://schemas.microsoft.com/office/drawing/2014/main" id="{1C6FFE25-0F7F-10A9-A227-3D49A135271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5FFA25DD-FD8E-658A-4D82-7E6F7DCD01A0}"/>
              </a:ext>
            </a:extLst>
          </p:cNvPr>
          <p:cNvSpPr txBox="1"/>
          <p:nvPr/>
        </p:nvSpPr>
        <p:spPr>
          <a:xfrm>
            <a:off x="119336" y="5157192"/>
            <a:ext cx="6097656" cy="1446550"/>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Navigate to the EC2 service dashboard and click on </a:t>
            </a:r>
            <a:r>
              <a:rPr lang="en-US" sz="2200" b="1" i="0" dirty="0">
                <a:solidFill>
                  <a:schemeClr val="bg1"/>
                </a:solidFill>
                <a:effectLst/>
                <a:latin typeface="Amazon Ember"/>
              </a:rPr>
              <a:t>Instances</a:t>
            </a:r>
            <a:r>
              <a:rPr lang="en-US" sz="2200" b="0" i="0" dirty="0">
                <a:solidFill>
                  <a:schemeClr val="bg1"/>
                </a:solidFill>
                <a:effectLst/>
                <a:latin typeface="Amazon Ember"/>
              </a:rPr>
              <a:t> on the left hand side. Then, click </a:t>
            </a:r>
            <a:r>
              <a:rPr lang="en-US" sz="2200" b="1" i="0" dirty="0">
                <a:solidFill>
                  <a:schemeClr val="bg1"/>
                </a:solidFill>
                <a:effectLst/>
                <a:latin typeface="Amazon Ember"/>
              </a:rPr>
              <a:t>Launch Instances</a:t>
            </a:r>
            <a:r>
              <a:rPr lang="en-US" sz="2200" b="0" i="0" dirty="0">
                <a:solidFill>
                  <a:schemeClr val="bg1"/>
                </a:solidFill>
                <a:effectLst/>
                <a:latin typeface="Amazon Ember"/>
              </a:rPr>
              <a:t>.</a:t>
            </a:r>
          </a:p>
          <a:p>
            <a:pPr marL="342900" indent="-342900">
              <a:buFont typeface="Arial" panose="020B0604020202020204" pitchFamily="34" charset="0"/>
              <a:buChar char="•"/>
            </a:pPr>
            <a:endParaRPr lang="en-IN" sz="2200" dirty="0">
              <a:solidFill>
                <a:schemeClr val="bg1"/>
              </a:solidFill>
            </a:endParaRPr>
          </a:p>
        </p:txBody>
      </p:sp>
      <p:sp>
        <p:nvSpPr>
          <p:cNvPr id="6" name="TextBox 5">
            <a:extLst>
              <a:ext uri="{FF2B5EF4-FFF2-40B4-BE49-F238E27FC236}">
                <a16:creationId xmlns:a16="http://schemas.microsoft.com/office/drawing/2014/main" id="{F7BC0B5E-E304-8FBC-B360-BAAA8F6A024B}"/>
              </a:ext>
            </a:extLst>
          </p:cNvPr>
          <p:cNvSpPr txBox="1"/>
          <p:nvPr/>
        </p:nvSpPr>
        <p:spPr>
          <a:xfrm>
            <a:off x="6168008" y="5157192"/>
            <a:ext cx="5616624"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Give a name to the instance and scroll down to select </a:t>
            </a:r>
            <a:r>
              <a:rPr lang="en-IN" sz="2200" b="1" i="0" dirty="0">
                <a:solidFill>
                  <a:srgbClr val="16191F"/>
                </a:solidFill>
                <a:effectLst/>
                <a:latin typeface="Amazon Ember"/>
              </a:rPr>
              <a:t>Amazon Linux 2 AMI</a:t>
            </a:r>
            <a:r>
              <a:rPr lang="en-IN" sz="2200" dirty="0">
                <a:solidFill>
                  <a:schemeClr val="bg1"/>
                </a:solidFill>
              </a:rPr>
              <a:t>.</a:t>
            </a:r>
          </a:p>
        </p:txBody>
      </p:sp>
    </p:spTree>
    <p:extLst>
      <p:ext uri="{BB962C8B-B14F-4D97-AF65-F5344CB8AC3E}">
        <p14:creationId xmlns:p14="http://schemas.microsoft.com/office/powerpoint/2010/main" val="2380778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B05C-950B-7E51-FE97-E8A512D482AE}"/>
              </a:ext>
            </a:extLst>
          </p:cNvPr>
          <p:cNvSpPr>
            <a:spLocks noGrp="1"/>
          </p:cNvSpPr>
          <p:nvPr>
            <p:ph type="title"/>
          </p:nvPr>
        </p:nvSpPr>
        <p:spPr/>
        <p:txBody>
          <a:bodyPr>
            <a:normAutofit/>
          </a:bodyPr>
          <a:lstStyle/>
          <a:p>
            <a:r>
              <a:rPr lang="en-IN" sz="3200" b="0" i="0" dirty="0">
                <a:solidFill>
                  <a:srgbClr val="16191F"/>
                </a:solidFill>
                <a:effectLst/>
                <a:latin typeface="Amazon Ember"/>
              </a:rPr>
              <a:t>Download Code from </a:t>
            </a:r>
            <a:r>
              <a:rPr lang="en-IN" sz="3200" b="0" i="0" dirty="0" err="1">
                <a:solidFill>
                  <a:srgbClr val="16191F"/>
                </a:solidFill>
                <a:effectLst/>
                <a:latin typeface="Amazon Ember"/>
              </a:rPr>
              <a:t>Github</a:t>
            </a:r>
            <a:br>
              <a:rPr lang="en-IN" sz="3200" b="0" i="0" dirty="0">
                <a:solidFill>
                  <a:srgbClr val="16191F"/>
                </a:solidFill>
                <a:effectLst/>
                <a:latin typeface="Amazon Ember"/>
              </a:rPr>
            </a:br>
            <a:endParaRPr lang="en-IN" sz="3200" dirty="0"/>
          </a:p>
        </p:txBody>
      </p:sp>
      <p:sp>
        <p:nvSpPr>
          <p:cNvPr id="3" name="Content Placeholder 2">
            <a:extLst>
              <a:ext uri="{FF2B5EF4-FFF2-40B4-BE49-F238E27FC236}">
                <a16:creationId xmlns:a16="http://schemas.microsoft.com/office/drawing/2014/main" id="{4CB87A5E-51E1-F2C4-3374-21AE659E99DD}"/>
              </a:ext>
            </a:extLst>
          </p:cNvPr>
          <p:cNvSpPr>
            <a:spLocks noGrp="1"/>
          </p:cNvSpPr>
          <p:nvPr>
            <p:ph idx="1"/>
          </p:nvPr>
        </p:nvSpPr>
        <p:spPr/>
        <p:txBody>
          <a:bodyPr/>
          <a:lstStyle/>
          <a:p>
            <a:r>
              <a:rPr lang="en-IN" dirty="0">
                <a:solidFill>
                  <a:schemeClr val="bg1"/>
                </a:solidFill>
                <a:hlinkClick r:id="rId2"/>
              </a:rPr>
              <a:t>https://github.com/aws-samples/aws-three-tier-web-architecture-workshop</a:t>
            </a:r>
            <a:endParaRPr lang="en-IN" dirty="0">
              <a:solidFill>
                <a:schemeClr val="bg1"/>
              </a:solidFill>
            </a:endParaRPr>
          </a:p>
          <a:p>
            <a:r>
              <a:rPr lang="en-IN" dirty="0">
                <a:solidFill>
                  <a:srgbClr val="16191F"/>
                </a:solidFill>
                <a:latin typeface="Amazon Ember"/>
              </a:rPr>
              <a:t>D</a:t>
            </a:r>
            <a:r>
              <a:rPr lang="en-IN" b="0" i="0" dirty="0">
                <a:solidFill>
                  <a:srgbClr val="16191F"/>
                </a:solidFill>
                <a:effectLst/>
                <a:latin typeface="Amazon Ember"/>
              </a:rPr>
              <a:t>ownload the zip file from the above link or</a:t>
            </a:r>
          </a:p>
          <a:p>
            <a:r>
              <a:rPr lang="en-IN" dirty="0">
                <a:solidFill>
                  <a:schemeClr val="accent1"/>
                </a:solidFill>
              </a:rPr>
              <a:t>git clone https://github.com/aws-samples/aws-three-tier-web-architecture-workshop.git</a:t>
            </a:r>
          </a:p>
          <a:p>
            <a:r>
              <a:rPr lang="en-IN" dirty="0">
                <a:solidFill>
                  <a:schemeClr val="bg1"/>
                </a:solidFill>
              </a:rPr>
              <a:t>Run the above command in your git</a:t>
            </a:r>
          </a:p>
        </p:txBody>
      </p:sp>
    </p:spTree>
    <p:extLst>
      <p:ext uri="{BB962C8B-B14F-4D97-AF65-F5344CB8AC3E}">
        <p14:creationId xmlns:p14="http://schemas.microsoft.com/office/powerpoint/2010/main" val="813465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58)">
            <a:extLst>
              <a:ext uri="{FF2B5EF4-FFF2-40B4-BE49-F238E27FC236}">
                <a16:creationId xmlns:a16="http://schemas.microsoft.com/office/drawing/2014/main" id="{F76BBA00-1D23-1464-4FA3-A43FB9525A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59)">
            <a:extLst>
              <a:ext uri="{FF2B5EF4-FFF2-40B4-BE49-F238E27FC236}">
                <a16:creationId xmlns:a16="http://schemas.microsoft.com/office/drawing/2014/main" id="{BCEA67AC-AA3B-E8D6-88A9-50E0110E8D1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9B9CAD28-6C48-DF7A-8A64-7796DC02A057}"/>
              </a:ext>
            </a:extLst>
          </p:cNvPr>
          <p:cNvSpPr txBox="1"/>
          <p:nvPr/>
        </p:nvSpPr>
        <p:spPr>
          <a:xfrm>
            <a:off x="479376" y="5301208"/>
            <a:ext cx="5472608" cy="430887"/>
          </a:xfrm>
          <a:prstGeom prst="rect">
            <a:avLst/>
          </a:prstGeom>
          <a:noFill/>
        </p:spPr>
        <p:txBody>
          <a:bodyPr wrap="square">
            <a:spAutoFit/>
          </a:bodyPr>
          <a:lstStyle/>
          <a:p>
            <a:pPr marL="342900" indent="-342900">
              <a:buFont typeface="Arial" panose="020B0604020202020204" pitchFamily="34" charset="0"/>
              <a:buChar char="•"/>
            </a:pPr>
            <a:r>
              <a:rPr lang="en-IN" sz="2200" i="0" dirty="0">
                <a:solidFill>
                  <a:schemeClr val="bg1"/>
                </a:solidFill>
                <a:effectLst/>
                <a:latin typeface="Amazon Ember"/>
              </a:rPr>
              <a:t>Select </a:t>
            </a:r>
            <a:r>
              <a:rPr lang="en-IN" sz="2200" b="1" i="0" dirty="0">
                <a:solidFill>
                  <a:schemeClr val="bg1"/>
                </a:solidFill>
                <a:effectLst/>
                <a:latin typeface="Amazon Ember"/>
              </a:rPr>
              <a:t>T.2 micro</a:t>
            </a:r>
            <a:r>
              <a:rPr lang="en-IN" sz="2200" dirty="0">
                <a:solidFill>
                  <a:schemeClr val="bg1"/>
                </a:solidFill>
                <a:latin typeface="Amazon Ember"/>
              </a:rPr>
              <a:t>(free tier) instance type. </a:t>
            </a:r>
            <a:endParaRPr lang="en-IN" sz="2200" dirty="0">
              <a:solidFill>
                <a:schemeClr val="bg1"/>
              </a:solidFill>
            </a:endParaRPr>
          </a:p>
        </p:txBody>
      </p:sp>
      <p:sp>
        <p:nvSpPr>
          <p:cNvPr id="6" name="TextBox 5">
            <a:extLst>
              <a:ext uri="{FF2B5EF4-FFF2-40B4-BE49-F238E27FC236}">
                <a16:creationId xmlns:a16="http://schemas.microsoft.com/office/drawing/2014/main" id="{83261CFD-1A5C-E945-4D55-1CB435839FD7}"/>
              </a:ext>
            </a:extLst>
          </p:cNvPr>
          <p:cNvSpPr txBox="1"/>
          <p:nvPr/>
        </p:nvSpPr>
        <p:spPr>
          <a:xfrm>
            <a:off x="6096000" y="5229200"/>
            <a:ext cx="5904656" cy="1107996"/>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Find network settings and click on edit to select the VPC that we created and select the private –subnet in any one of the AZ s </a:t>
            </a:r>
          </a:p>
        </p:txBody>
      </p:sp>
    </p:spTree>
    <p:extLst>
      <p:ext uri="{BB962C8B-B14F-4D97-AF65-F5344CB8AC3E}">
        <p14:creationId xmlns:p14="http://schemas.microsoft.com/office/powerpoint/2010/main" val="1524074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60)">
            <a:extLst>
              <a:ext uri="{FF2B5EF4-FFF2-40B4-BE49-F238E27FC236}">
                <a16:creationId xmlns:a16="http://schemas.microsoft.com/office/drawing/2014/main" id="{0815B59F-4D2C-94F7-884B-05041DFAA14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61)">
            <a:extLst>
              <a:ext uri="{FF2B5EF4-FFF2-40B4-BE49-F238E27FC236}">
                <a16:creationId xmlns:a16="http://schemas.microsoft.com/office/drawing/2014/main" id="{09D5F605-FBF4-31B0-53BF-E2D9517D333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40901B48-1469-6D95-E78B-F008492486CA}"/>
              </a:ext>
            </a:extLst>
          </p:cNvPr>
          <p:cNvSpPr txBox="1"/>
          <p:nvPr/>
        </p:nvSpPr>
        <p:spPr>
          <a:xfrm>
            <a:off x="119336" y="5229200"/>
            <a:ext cx="6048672"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Select the security group created for the private-app tier instance</a:t>
            </a:r>
          </a:p>
        </p:txBody>
      </p:sp>
      <p:sp>
        <p:nvSpPr>
          <p:cNvPr id="4" name="TextBox 3">
            <a:extLst>
              <a:ext uri="{FF2B5EF4-FFF2-40B4-BE49-F238E27FC236}">
                <a16:creationId xmlns:a16="http://schemas.microsoft.com/office/drawing/2014/main" id="{9F2962A4-9FB1-B965-BD80-70AA7F2460D5}"/>
              </a:ext>
            </a:extLst>
          </p:cNvPr>
          <p:cNvSpPr txBox="1"/>
          <p:nvPr/>
        </p:nvSpPr>
        <p:spPr>
          <a:xfrm>
            <a:off x="6096000" y="5229200"/>
            <a:ext cx="5832648"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Find </a:t>
            </a:r>
            <a:r>
              <a:rPr lang="en-IN" sz="2200" b="1" dirty="0">
                <a:solidFill>
                  <a:schemeClr val="bg1"/>
                </a:solidFill>
              </a:rPr>
              <a:t>IAM instance profile </a:t>
            </a:r>
            <a:r>
              <a:rPr lang="en-IN" sz="2200" dirty="0">
                <a:solidFill>
                  <a:schemeClr val="bg1"/>
                </a:solidFill>
              </a:rPr>
              <a:t>in </a:t>
            </a:r>
            <a:r>
              <a:rPr lang="en-IN" sz="2200" b="1" dirty="0">
                <a:solidFill>
                  <a:schemeClr val="bg1"/>
                </a:solidFill>
              </a:rPr>
              <a:t>Advance details </a:t>
            </a:r>
            <a:r>
              <a:rPr lang="en-IN" sz="2200" dirty="0">
                <a:solidFill>
                  <a:schemeClr val="bg1"/>
                </a:solidFill>
              </a:rPr>
              <a:t>and select the role we created for ec2 instance</a:t>
            </a:r>
            <a:r>
              <a:rPr lang="en-IN" sz="2200" b="1" dirty="0">
                <a:solidFill>
                  <a:schemeClr val="bg1"/>
                </a:solidFill>
              </a:rPr>
              <a:t> </a:t>
            </a:r>
            <a:endParaRPr lang="en-IN" sz="2200" dirty="0">
              <a:solidFill>
                <a:schemeClr val="bg1"/>
              </a:solidFill>
            </a:endParaRPr>
          </a:p>
        </p:txBody>
      </p:sp>
    </p:spTree>
    <p:extLst>
      <p:ext uri="{BB962C8B-B14F-4D97-AF65-F5344CB8AC3E}">
        <p14:creationId xmlns:p14="http://schemas.microsoft.com/office/powerpoint/2010/main" val="2982954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718D13-9B65-F7AB-295D-4F815260CE15}"/>
              </a:ext>
            </a:extLst>
          </p:cNvPr>
          <p:cNvSpPr txBox="1"/>
          <p:nvPr/>
        </p:nvSpPr>
        <p:spPr>
          <a:xfrm>
            <a:off x="335360" y="2073037"/>
            <a:ext cx="11665296" cy="4524315"/>
          </a:xfrm>
          <a:prstGeom prst="rect">
            <a:avLst/>
          </a:prstGeom>
          <a:noFill/>
        </p:spPr>
        <p:txBody>
          <a:bodyPr wrap="square">
            <a:spAutoFit/>
          </a:bodyPr>
          <a:lstStyle/>
          <a:p>
            <a:r>
              <a:rPr lang="en-IN" dirty="0">
                <a:solidFill>
                  <a:schemeClr val="bg1"/>
                </a:solidFill>
              </a:rPr>
              <a:t>1.sudo -</a:t>
            </a:r>
            <a:r>
              <a:rPr lang="en-IN" dirty="0" err="1">
                <a:solidFill>
                  <a:schemeClr val="bg1"/>
                </a:solidFill>
              </a:rPr>
              <a:t>su</a:t>
            </a:r>
            <a:r>
              <a:rPr lang="en-IN" dirty="0">
                <a:solidFill>
                  <a:schemeClr val="bg1"/>
                </a:solidFill>
              </a:rPr>
              <a:t> ec2-user </a:t>
            </a:r>
          </a:p>
          <a:p>
            <a:r>
              <a:rPr lang="en-IN" dirty="0">
                <a:solidFill>
                  <a:schemeClr val="bg1"/>
                </a:solidFill>
              </a:rPr>
              <a:t>#switch to ec2-user</a:t>
            </a:r>
          </a:p>
          <a:p>
            <a:endParaRPr lang="en-IN" dirty="0">
              <a:solidFill>
                <a:schemeClr val="bg1"/>
              </a:solidFill>
            </a:endParaRPr>
          </a:p>
          <a:p>
            <a:r>
              <a:rPr lang="en-IN" dirty="0">
                <a:solidFill>
                  <a:schemeClr val="bg1"/>
                </a:solidFill>
              </a:rPr>
              <a:t>2.ping 8.8.8.8 </a:t>
            </a:r>
          </a:p>
          <a:p>
            <a:r>
              <a:rPr lang="en-IN" dirty="0">
                <a:solidFill>
                  <a:schemeClr val="bg1"/>
                </a:solidFill>
              </a:rPr>
              <a:t>#to ping the google DNS servers-to test internet connectivity through NAT-gateway</a:t>
            </a:r>
          </a:p>
          <a:p>
            <a:endParaRPr lang="en-IN" dirty="0">
              <a:solidFill>
                <a:schemeClr val="bg1"/>
              </a:solidFill>
            </a:endParaRPr>
          </a:p>
          <a:p>
            <a:r>
              <a:rPr lang="en-IN" dirty="0">
                <a:solidFill>
                  <a:schemeClr val="bg1"/>
                </a:solidFill>
              </a:rPr>
              <a:t>3.sudo </a:t>
            </a:r>
            <a:r>
              <a:rPr lang="en-IN" dirty="0" err="1">
                <a:solidFill>
                  <a:schemeClr val="bg1"/>
                </a:solidFill>
              </a:rPr>
              <a:t>wget</a:t>
            </a:r>
            <a:r>
              <a:rPr lang="en-IN" dirty="0">
                <a:solidFill>
                  <a:schemeClr val="bg1"/>
                </a:solidFill>
              </a:rPr>
              <a:t> https://dev.mysql.com/get/mysql57-community-release-el7-11.noarch.rpm</a:t>
            </a:r>
          </a:p>
          <a:p>
            <a:endParaRPr lang="en-IN" dirty="0">
              <a:solidFill>
                <a:schemeClr val="bg1"/>
              </a:solidFill>
            </a:endParaRPr>
          </a:p>
          <a:p>
            <a:r>
              <a:rPr lang="en-IN" dirty="0">
                <a:solidFill>
                  <a:schemeClr val="bg1"/>
                </a:solidFill>
              </a:rPr>
              <a:t>4.sudo rpm --import https://repo.mysql.com/RPM-GPG-KEY-mysql-2022</a:t>
            </a:r>
          </a:p>
          <a:p>
            <a:endParaRPr lang="en-IN" dirty="0">
              <a:solidFill>
                <a:schemeClr val="bg1"/>
              </a:solidFill>
            </a:endParaRPr>
          </a:p>
          <a:p>
            <a:r>
              <a:rPr lang="en-IN" dirty="0">
                <a:solidFill>
                  <a:schemeClr val="bg1"/>
                </a:solidFill>
              </a:rPr>
              <a:t>5.sudo yum install https://dev.mysql.com/get/mysql57-community-release-el7-11.noarch.rpm</a:t>
            </a:r>
          </a:p>
          <a:p>
            <a:endParaRPr lang="en-IN" dirty="0">
              <a:solidFill>
                <a:schemeClr val="bg1"/>
              </a:solidFill>
            </a:endParaRPr>
          </a:p>
          <a:p>
            <a:r>
              <a:rPr lang="en-IN" dirty="0">
                <a:solidFill>
                  <a:schemeClr val="bg1"/>
                </a:solidFill>
              </a:rPr>
              <a:t>6.sudo yum install </a:t>
            </a:r>
            <a:r>
              <a:rPr lang="en-IN" dirty="0" err="1">
                <a:solidFill>
                  <a:schemeClr val="bg1"/>
                </a:solidFill>
              </a:rPr>
              <a:t>mysql</a:t>
            </a:r>
            <a:r>
              <a:rPr lang="en-IN" dirty="0">
                <a:solidFill>
                  <a:schemeClr val="bg1"/>
                </a:solidFill>
              </a:rPr>
              <a:t> -y</a:t>
            </a:r>
          </a:p>
          <a:p>
            <a:r>
              <a:rPr lang="en-IN" dirty="0">
                <a:solidFill>
                  <a:schemeClr val="bg1"/>
                </a:solidFill>
              </a:rPr>
              <a:t>#to install-</a:t>
            </a:r>
            <a:r>
              <a:rPr lang="en-IN" dirty="0" err="1">
                <a:solidFill>
                  <a:schemeClr val="bg1"/>
                </a:solidFill>
              </a:rPr>
              <a:t>mysql</a:t>
            </a:r>
            <a:endParaRPr lang="en-IN" dirty="0">
              <a:solidFill>
                <a:schemeClr val="bg1"/>
              </a:solidFill>
            </a:endParaRPr>
          </a:p>
          <a:p>
            <a:endParaRPr lang="en-IN" dirty="0">
              <a:solidFill>
                <a:schemeClr val="bg1"/>
              </a:solidFill>
            </a:endParaRPr>
          </a:p>
          <a:p>
            <a:endParaRPr lang="en-IN" dirty="0">
              <a:solidFill>
                <a:schemeClr val="bg1"/>
              </a:solidFill>
            </a:endParaRPr>
          </a:p>
        </p:txBody>
      </p:sp>
      <p:sp>
        <p:nvSpPr>
          <p:cNvPr id="4" name="TextBox 3">
            <a:extLst>
              <a:ext uri="{FF2B5EF4-FFF2-40B4-BE49-F238E27FC236}">
                <a16:creationId xmlns:a16="http://schemas.microsoft.com/office/drawing/2014/main" id="{338FF8BC-D27A-33E3-9BD6-A124C6DF2584}"/>
              </a:ext>
            </a:extLst>
          </p:cNvPr>
          <p:cNvSpPr txBox="1"/>
          <p:nvPr/>
        </p:nvSpPr>
        <p:spPr>
          <a:xfrm>
            <a:off x="479376" y="692696"/>
            <a:ext cx="7779822" cy="584775"/>
          </a:xfrm>
          <a:prstGeom prst="rect">
            <a:avLst/>
          </a:prstGeom>
          <a:noFill/>
        </p:spPr>
        <p:txBody>
          <a:bodyPr wrap="none" rtlCol="0">
            <a:spAutoFit/>
          </a:bodyPr>
          <a:lstStyle/>
          <a:p>
            <a:pPr marL="457200" indent="-457200">
              <a:buFont typeface="Arial" panose="020B0604020202020204" pitchFamily="34" charset="0"/>
              <a:buChar char="•"/>
            </a:pPr>
            <a:r>
              <a:rPr lang="en-IN" sz="3200" b="1" dirty="0">
                <a:solidFill>
                  <a:schemeClr val="bg1"/>
                </a:solidFill>
              </a:rPr>
              <a:t>Commands to be used in app tier instance</a:t>
            </a:r>
          </a:p>
        </p:txBody>
      </p:sp>
    </p:spTree>
    <p:extLst>
      <p:ext uri="{BB962C8B-B14F-4D97-AF65-F5344CB8AC3E}">
        <p14:creationId xmlns:p14="http://schemas.microsoft.com/office/powerpoint/2010/main" val="2441658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101F-6C1E-E9AD-3D0B-3349053CC608}"/>
              </a:ext>
            </a:extLst>
          </p:cNvPr>
          <p:cNvSpPr txBox="1"/>
          <p:nvPr/>
        </p:nvSpPr>
        <p:spPr>
          <a:xfrm>
            <a:off x="191344" y="188640"/>
            <a:ext cx="11017224" cy="4801314"/>
          </a:xfrm>
          <a:prstGeom prst="rect">
            <a:avLst/>
          </a:prstGeom>
          <a:noFill/>
        </p:spPr>
        <p:txBody>
          <a:bodyPr wrap="square">
            <a:spAutoFit/>
          </a:bodyPr>
          <a:lstStyle/>
          <a:p>
            <a:r>
              <a:rPr lang="en-IN" dirty="0">
                <a:solidFill>
                  <a:schemeClr val="bg1"/>
                </a:solidFill>
              </a:rPr>
              <a:t>7.mysql -h CHANGE-TO-YOUR-RDS-ENDPOINT -u CHANGE-TO-USER-NAME -p</a:t>
            </a:r>
          </a:p>
          <a:p>
            <a:r>
              <a:rPr lang="en-IN" dirty="0">
                <a:solidFill>
                  <a:schemeClr val="bg1"/>
                </a:solidFill>
              </a:rPr>
              <a:t>#enter the password</a:t>
            </a:r>
          </a:p>
          <a:p>
            <a:r>
              <a:rPr lang="en-IN" dirty="0">
                <a:solidFill>
                  <a:schemeClr val="bg1"/>
                </a:solidFill>
              </a:rPr>
              <a:t>#inside my </a:t>
            </a:r>
            <a:r>
              <a:rPr lang="en-IN" dirty="0" err="1">
                <a:solidFill>
                  <a:schemeClr val="bg1"/>
                </a:solidFill>
              </a:rPr>
              <a:t>sql</a:t>
            </a:r>
            <a:endParaRPr lang="en-IN" dirty="0">
              <a:solidFill>
                <a:schemeClr val="bg1"/>
              </a:solidFill>
            </a:endParaRPr>
          </a:p>
          <a:p>
            <a:r>
              <a:rPr lang="en-IN" dirty="0">
                <a:solidFill>
                  <a:schemeClr val="bg1"/>
                </a:solidFill>
              </a:rPr>
              <a:t>7.1 CREATE DATABASE </a:t>
            </a:r>
            <a:r>
              <a:rPr lang="en-IN" dirty="0" err="1">
                <a:solidFill>
                  <a:schemeClr val="bg1"/>
                </a:solidFill>
              </a:rPr>
              <a:t>webappdb</a:t>
            </a:r>
            <a:r>
              <a:rPr lang="en-IN" dirty="0">
                <a:solidFill>
                  <a:schemeClr val="bg1"/>
                </a:solidFill>
              </a:rPr>
              <a:t>;   </a:t>
            </a:r>
          </a:p>
          <a:p>
            <a:r>
              <a:rPr lang="en-IN" dirty="0">
                <a:solidFill>
                  <a:schemeClr val="bg1"/>
                </a:solidFill>
              </a:rPr>
              <a:t>7.2 SHOW DATABASES;</a:t>
            </a:r>
          </a:p>
          <a:p>
            <a:r>
              <a:rPr lang="en-IN" dirty="0">
                <a:solidFill>
                  <a:schemeClr val="bg1"/>
                </a:solidFill>
              </a:rPr>
              <a:t>7.3 USE </a:t>
            </a:r>
            <a:r>
              <a:rPr lang="en-IN" dirty="0" err="1">
                <a:solidFill>
                  <a:schemeClr val="bg1"/>
                </a:solidFill>
              </a:rPr>
              <a:t>webappdb</a:t>
            </a:r>
            <a:r>
              <a:rPr lang="en-IN" dirty="0">
                <a:solidFill>
                  <a:schemeClr val="bg1"/>
                </a:solidFill>
              </a:rPr>
              <a:t>;    </a:t>
            </a:r>
          </a:p>
          <a:p>
            <a:r>
              <a:rPr lang="en-IN" dirty="0">
                <a:solidFill>
                  <a:schemeClr val="bg1"/>
                </a:solidFill>
              </a:rPr>
              <a:t>7.4 CREATE TABLE IF NOT EXISTS transactions(id INT NOT NULL</a:t>
            </a:r>
          </a:p>
          <a:p>
            <a:r>
              <a:rPr lang="en-IN" dirty="0">
                <a:solidFill>
                  <a:schemeClr val="bg1"/>
                </a:solidFill>
              </a:rPr>
              <a:t>AUTO_INCREMENT, amount DECIMAL(10,2), description</a:t>
            </a:r>
          </a:p>
          <a:p>
            <a:r>
              <a:rPr lang="en-IN" dirty="0">
                <a:solidFill>
                  <a:schemeClr val="bg1"/>
                </a:solidFill>
              </a:rPr>
              <a:t>VARCHAR(100), PRIMARY KEY(id));   </a:t>
            </a:r>
          </a:p>
          <a:p>
            <a:r>
              <a:rPr lang="en-IN" dirty="0">
                <a:solidFill>
                  <a:schemeClr val="bg1"/>
                </a:solidFill>
              </a:rPr>
              <a:t>7.5 SHOW TABLES;   </a:t>
            </a:r>
          </a:p>
          <a:p>
            <a:r>
              <a:rPr lang="en-IN" dirty="0">
                <a:solidFill>
                  <a:schemeClr val="bg1"/>
                </a:solidFill>
              </a:rPr>
              <a:t>7.6 INSERT INTO transactions (</a:t>
            </a:r>
            <a:r>
              <a:rPr lang="en-IN" dirty="0" err="1">
                <a:solidFill>
                  <a:schemeClr val="bg1"/>
                </a:solidFill>
              </a:rPr>
              <a:t>amount,description</a:t>
            </a:r>
            <a:r>
              <a:rPr lang="en-IN" dirty="0">
                <a:solidFill>
                  <a:schemeClr val="bg1"/>
                </a:solidFill>
              </a:rPr>
              <a:t>) VALUES ('400','groceries');</a:t>
            </a:r>
          </a:p>
          <a:p>
            <a:r>
              <a:rPr lang="en-IN" dirty="0">
                <a:solidFill>
                  <a:schemeClr val="bg1"/>
                </a:solidFill>
              </a:rPr>
              <a:t>7.7 SELECT * FROM transactions;</a:t>
            </a:r>
          </a:p>
          <a:p>
            <a:endParaRPr lang="en-IN" dirty="0">
              <a:solidFill>
                <a:schemeClr val="bg1"/>
              </a:solidFill>
            </a:endParaRPr>
          </a:p>
          <a:p>
            <a:r>
              <a:rPr lang="en-IN" dirty="0">
                <a:solidFill>
                  <a:schemeClr val="bg1"/>
                </a:solidFill>
              </a:rPr>
              <a:t>8.Exit</a:t>
            </a:r>
          </a:p>
          <a:p>
            <a:endParaRPr lang="en-IN"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328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62)">
            <a:extLst>
              <a:ext uri="{FF2B5EF4-FFF2-40B4-BE49-F238E27FC236}">
                <a16:creationId xmlns:a16="http://schemas.microsoft.com/office/drawing/2014/main" id="{81A6B4E3-507A-3528-ADB1-FC197887C02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63)">
            <a:extLst>
              <a:ext uri="{FF2B5EF4-FFF2-40B4-BE49-F238E27FC236}">
                <a16:creationId xmlns:a16="http://schemas.microsoft.com/office/drawing/2014/main" id="{416424CC-41DB-5288-D273-2479C0F5532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3DAFC33B-0BE7-C5FB-F4C6-CEAC8351A0AD}"/>
              </a:ext>
            </a:extLst>
          </p:cNvPr>
          <p:cNvSpPr txBox="1"/>
          <p:nvPr/>
        </p:nvSpPr>
        <p:spPr>
          <a:xfrm>
            <a:off x="191344" y="0"/>
            <a:ext cx="11737304" cy="1785104"/>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Navigate to your list of running EC2 Instances by clicking on </a:t>
            </a:r>
            <a:r>
              <a:rPr lang="en-US" sz="2200" b="1" i="0" dirty="0">
                <a:solidFill>
                  <a:schemeClr val="bg1"/>
                </a:solidFill>
                <a:effectLst/>
                <a:latin typeface="Amazon Ember"/>
              </a:rPr>
              <a:t>Instances</a:t>
            </a:r>
            <a:r>
              <a:rPr lang="en-US" sz="2200" b="0" i="0" dirty="0">
                <a:solidFill>
                  <a:schemeClr val="bg1"/>
                </a:solidFill>
                <a:effectLst/>
                <a:latin typeface="Amazon Ember"/>
              </a:rPr>
              <a:t> on the left hand side of the EC2 dashboard. When the instance state is running, connect to your instance by clicking the checkmark box to the left of the instance, and click the connect button on the top right corner of the dashboard. Select the Session Manager tab, and click connect. This will open a new browser tab for you.</a:t>
            </a:r>
          </a:p>
        </p:txBody>
      </p:sp>
    </p:spTree>
    <p:extLst>
      <p:ext uri="{BB962C8B-B14F-4D97-AF65-F5344CB8AC3E}">
        <p14:creationId xmlns:p14="http://schemas.microsoft.com/office/powerpoint/2010/main" val="450811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64)">
            <a:extLst>
              <a:ext uri="{FF2B5EF4-FFF2-40B4-BE49-F238E27FC236}">
                <a16:creationId xmlns:a16="http://schemas.microsoft.com/office/drawing/2014/main" id="{EC363760-81FD-A8EF-5681-BE174D6A4C5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65)">
            <a:extLst>
              <a:ext uri="{FF2B5EF4-FFF2-40B4-BE49-F238E27FC236}">
                <a16:creationId xmlns:a16="http://schemas.microsoft.com/office/drawing/2014/main" id="{E4E9134B-8881-99E9-4BDA-9A759D523FE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4491455B-6527-2764-F4B6-312B1EB27DB0}"/>
              </a:ext>
            </a:extLst>
          </p:cNvPr>
          <p:cNvSpPr txBox="1"/>
          <p:nvPr/>
        </p:nvSpPr>
        <p:spPr>
          <a:xfrm>
            <a:off x="191344" y="0"/>
            <a:ext cx="11737304" cy="769441"/>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Use the above provided commands to configure the app tier instance and establish the connection and schema for the Arora database created earlier</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838706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66)">
            <a:extLst>
              <a:ext uri="{FF2B5EF4-FFF2-40B4-BE49-F238E27FC236}">
                <a16:creationId xmlns:a16="http://schemas.microsoft.com/office/drawing/2014/main" id="{871CDD00-FD82-499A-1B9E-36369D32CE4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67)">
            <a:extLst>
              <a:ext uri="{FF2B5EF4-FFF2-40B4-BE49-F238E27FC236}">
                <a16:creationId xmlns:a16="http://schemas.microsoft.com/office/drawing/2014/main" id="{7FB39603-A190-C766-A194-277120EA146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Tree>
    <p:extLst>
      <p:ext uri="{BB962C8B-B14F-4D97-AF65-F5344CB8AC3E}">
        <p14:creationId xmlns:p14="http://schemas.microsoft.com/office/powerpoint/2010/main" val="301671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68)">
            <a:extLst>
              <a:ext uri="{FF2B5EF4-FFF2-40B4-BE49-F238E27FC236}">
                <a16:creationId xmlns:a16="http://schemas.microsoft.com/office/drawing/2014/main" id="{4CE7D53F-E67F-E1CF-BFA5-54174A74B10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69)">
            <a:extLst>
              <a:ext uri="{FF2B5EF4-FFF2-40B4-BE49-F238E27FC236}">
                <a16:creationId xmlns:a16="http://schemas.microsoft.com/office/drawing/2014/main" id="{B8412DD4-1739-A4A0-18B5-565D7E90D3C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B17CA2B2-9E21-9BC5-AF98-911985E9EE87}"/>
              </a:ext>
            </a:extLst>
          </p:cNvPr>
          <p:cNvSpPr txBox="1"/>
          <p:nvPr/>
        </p:nvSpPr>
        <p:spPr>
          <a:xfrm>
            <a:off x="263352" y="5373216"/>
            <a:ext cx="11017224" cy="769441"/>
          </a:xfrm>
          <a:prstGeom prst="rect">
            <a:avLst/>
          </a:prstGeom>
          <a:noFill/>
        </p:spPr>
        <p:txBody>
          <a:bodyPr wrap="square" rtlCol="0">
            <a:spAutoFit/>
          </a:bodyPr>
          <a:lstStyle/>
          <a:p>
            <a:pPr marL="342900" indent="-342900">
              <a:buFont typeface="Arial" panose="020B0604020202020204" pitchFamily="34" charset="0"/>
              <a:buChar char="•"/>
            </a:pPr>
            <a:r>
              <a:rPr lang="en-IN" sz="2200" dirty="0">
                <a:solidFill>
                  <a:schemeClr val="bg1"/>
                </a:solidFill>
              </a:rPr>
              <a:t>Navigate to the RDS Writer instance to find the </a:t>
            </a:r>
            <a:r>
              <a:rPr lang="en-IN" sz="2200" b="1" dirty="0">
                <a:solidFill>
                  <a:schemeClr val="bg1"/>
                </a:solidFill>
              </a:rPr>
              <a:t>Endpoint </a:t>
            </a:r>
            <a:r>
              <a:rPr lang="en-IN" sz="2200" dirty="0">
                <a:solidFill>
                  <a:schemeClr val="bg1"/>
                </a:solidFill>
              </a:rPr>
              <a:t>to use it in the command –to establish a connection  </a:t>
            </a:r>
          </a:p>
        </p:txBody>
      </p:sp>
    </p:spTree>
    <p:extLst>
      <p:ext uri="{BB962C8B-B14F-4D97-AF65-F5344CB8AC3E}">
        <p14:creationId xmlns:p14="http://schemas.microsoft.com/office/powerpoint/2010/main" val="4242199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70)">
            <a:extLst>
              <a:ext uri="{FF2B5EF4-FFF2-40B4-BE49-F238E27FC236}">
                <a16:creationId xmlns:a16="http://schemas.microsoft.com/office/drawing/2014/main" id="{2BDFA3A3-2569-CB17-E959-E1A1E762A99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71)">
            <a:extLst>
              <a:ext uri="{FF2B5EF4-FFF2-40B4-BE49-F238E27FC236}">
                <a16:creationId xmlns:a16="http://schemas.microsoft.com/office/drawing/2014/main" id="{16C67B86-5A99-807F-9B62-9C4C47AB6A6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Tree>
    <p:extLst>
      <p:ext uri="{BB962C8B-B14F-4D97-AF65-F5344CB8AC3E}">
        <p14:creationId xmlns:p14="http://schemas.microsoft.com/office/powerpoint/2010/main" val="519068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72)">
            <a:extLst>
              <a:ext uri="{FF2B5EF4-FFF2-40B4-BE49-F238E27FC236}">
                <a16:creationId xmlns:a16="http://schemas.microsoft.com/office/drawing/2014/main" id="{21DE1378-BCFB-EB05-652F-D127D23993B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73)">
            <a:extLst>
              <a:ext uri="{FF2B5EF4-FFF2-40B4-BE49-F238E27FC236}">
                <a16:creationId xmlns:a16="http://schemas.microsoft.com/office/drawing/2014/main" id="{47C624F4-1601-98BF-1C3A-E299CA6FB36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9" name="TextBox 8">
            <a:extLst>
              <a:ext uri="{FF2B5EF4-FFF2-40B4-BE49-F238E27FC236}">
                <a16:creationId xmlns:a16="http://schemas.microsoft.com/office/drawing/2014/main" id="{1690A934-76AC-63C2-F3FA-5AFFDD8E208E}"/>
              </a:ext>
            </a:extLst>
          </p:cNvPr>
          <p:cNvSpPr txBox="1"/>
          <p:nvPr/>
        </p:nvSpPr>
        <p:spPr>
          <a:xfrm>
            <a:off x="263352" y="5157192"/>
            <a:ext cx="11449272" cy="1785104"/>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 Open the </a:t>
            </a:r>
            <a:r>
              <a:rPr lang="en-US" sz="2200" b="1" i="0" dirty="0">
                <a:solidFill>
                  <a:schemeClr val="bg1"/>
                </a:solidFill>
                <a:effectLst/>
                <a:latin typeface="Amazon Ember"/>
              </a:rPr>
              <a:t>application-code/app-tier/DbConfig.js</a:t>
            </a:r>
            <a:r>
              <a:rPr lang="en-US" sz="2200" b="0" i="0" dirty="0">
                <a:solidFill>
                  <a:schemeClr val="bg1"/>
                </a:solidFill>
                <a:effectLst/>
                <a:latin typeface="Amazon Ember"/>
              </a:rPr>
              <a:t> file from the </a:t>
            </a:r>
            <a:r>
              <a:rPr lang="en-US" sz="2200" b="0" i="0" dirty="0" err="1">
                <a:solidFill>
                  <a:schemeClr val="bg1"/>
                </a:solidFill>
                <a:effectLst/>
                <a:latin typeface="Amazon Ember"/>
              </a:rPr>
              <a:t>github</a:t>
            </a:r>
            <a:r>
              <a:rPr lang="en-US" sz="2200" b="0" i="0" dirty="0">
                <a:solidFill>
                  <a:schemeClr val="bg1"/>
                </a:solidFill>
                <a:effectLst/>
                <a:latin typeface="Amazon Ember"/>
              </a:rPr>
              <a:t> repo in </a:t>
            </a:r>
            <a:r>
              <a:rPr lang="en-US" sz="2200" dirty="0">
                <a:solidFill>
                  <a:schemeClr val="bg1"/>
                </a:solidFill>
                <a:latin typeface="Amazon Ember"/>
              </a:rPr>
              <a:t>a</a:t>
            </a:r>
            <a:r>
              <a:rPr lang="en-US" sz="2200" b="0" i="0" dirty="0">
                <a:solidFill>
                  <a:schemeClr val="bg1"/>
                </a:solidFill>
                <a:effectLst/>
                <a:latin typeface="Amazon Ember"/>
              </a:rPr>
              <a:t> text editor on your computer. You’ll see empty strings for the hostname, user, password and database. Fill this in with the credentials you configured for your database, the </a:t>
            </a:r>
            <a:r>
              <a:rPr lang="en-US" sz="2200" b="1" i="0" dirty="0">
                <a:solidFill>
                  <a:schemeClr val="bg1"/>
                </a:solidFill>
                <a:effectLst/>
                <a:latin typeface="Amazon Ember"/>
              </a:rPr>
              <a:t>writer</a:t>
            </a:r>
            <a:r>
              <a:rPr lang="en-US" sz="2200" b="0" i="0" dirty="0">
                <a:solidFill>
                  <a:schemeClr val="bg1"/>
                </a:solidFill>
                <a:effectLst/>
                <a:latin typeface="Amazon Ember"/>
              </a:rPr>
              <a:t> endpoint of your database as the hostname, and </a:t>
            </a:r>
            <a:r>
              <a:rPr lang="en-US" sz="2200" b="1" i="0" dirty="0" err="1">
                <a:solidFill>
                  <a:schemeClr val="bg1"/>
                </a:solidFill>
                <a:effectLst/>
                <a:latin typeface="Amazon Ember"/>
              </a:rPr>
              <a:t>webappdb</a:t>
            </a:r>
            <a:r>
              <a:rPr lang="en-US" sz="2200" b="0" i="0" dirty="0">
                <a:solidFill>
                  <a:schemeClr val="bg1"/>
                </a:solidFill>
                <a:effectLst/>
                <a:latin typeface="Amazon Ember"/>
              </a:rPr>
              <a:t> for the database. Save the file.</a:t>
            </a:r>
          </a:p>
          <a:p>
            <a:pPr marL="342900" indent="-342900">
              <a:buFont typeface="Arial" panose="020B0604020202020204" pitchFamily="34" charset="0"/>
              <a:buChar char="•"/>
            </a:pPr>
            <a:endParaRPr lang="en-IN" sz="2200" dirty="0">
              <a:solidFill>
                <a:schemeClr val="bg1"/>
              </a:solidFill>
            </a:endParaRPr>
          </a:p>
        </p:txBody>
      </p:sp>
    </p:spTree>
    <p:extLst>
      <p:ext uri="{BB962C8B-B14F-4D97-AF65-F5344CB8AC3E}">
        <p14:creationId xmlns:p14="http://schemas.microsoft.com/office/powerpoint/2010/main" val="2052004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75)">
            <a:extLst>
              <a:ext uri="{FF2B5EF4-FFF2-40B4-BE49-F238E27FC236}">
                <a16:creationId xmlns:a16="http://schemas.microsoft.com/office/drawing/2014/main" id="{225D7ABC-33C6-5259-DE2B-71D21C7B7E1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376)">
            <a:extLst>
              <a:ext uri="{FF2B5EF4-FFF2-40B4-BE49-F238E27FC236}">
                <a16:creationId xmlns:a16="http://schemas.microsoft.com/office/drawing/2014/main" id="{D2C2A403-BA78-5386-29B2-587FD279CFF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9" name="TextBox 8">
            <a:extLst>
              <a:ext uri="{FF2B5EF4-FFF2-40B4-BE49-F238E27FC236}">
                <a16:creationId xmlns:a16="http://schemas.microsoft.com/office/drawing/2014/main" id="{FBF284A8-4BF9-7AB8-1793-5274CE71479C}"/>
              </a:ext>
            </a:extLst>
          </p:cNvPr>
          <p:cNvSpPr txBox="1"/>
          <p:nvPr/>
        </p:nvSpPr>
        <p:spPr>
          <a:xfrm>
            <a:off x="3048828" y="3244334"/>
            <a:ext cx="6097656" cy="369332"/>
          </a:xfrm>
          <a:prstGeom prst="rect">
            <a:avLst/>
          </a:prstGeom>
          <a:noFill/>
        </p:spPr>
        <p:txBody>
          <a:bodyPr wrap="square">
            <a:spAutoFit/>
          </a:bodyPr>
          <a:lstStyle/>
          <a:p>
            <a:pPr algn="l"/>
            <a:r>
              <a:rPr lang="en-IN" b="0" i="0" dirty="0">
                <a:solidFill>
                  <a:srgbClr val="16191F"/>
                </a:solidFill>
                <a:effectLst/>
                <a:latin typeface="Amazon Ember"/>
              </a:rPr>
              <a:t>S3 Bucket Creation</a:t>
            </a:r>
          </a:p>
        </p:txBody>
      </p:sp>
      <p:sp>
        <p:nvSpPr>
          <p:cNvPr id="10" name="Title 9">
            <a:extLst>
              <a:ext uri="{FF2B5EF4-FFF2-40B4-BE49-F238E27FC236}">
                <a16:creationId xmlns:a16="http://schemas.microsoft.com/office/drawing/2014/main" id="{1BEF6FF1-E438-A200-1D3F-20C4079BB31C}"/>
              </a:ext>
            </a:extLst>
          </p:cNvPr>
          <p:cNvSpPr>
            <a:spLocks noGrp="1"/>
          </p:cNvSpPr>
          <p:nvPr>
            <p:ph type="title"/>
          </p:nvPr>
        </p:nvSpPr>
        <p:spPr/>
        <p:txBody>
          <a:bodyPr lIns="0" tIns="0" rIns="108000" bIns="0" anchor="b" anchorCtr="0"/>
          <a:lstStyle/>
          <a:p>
            <a:r>
              <a:rPr lang="en-IN" sz="3200" b="0" i="0" dirty="0">
                <a:solidFill>
                  <a:srgbClr val="16191F"/>
                </a:solidFill>
                <a:effectLst/>
                <a:latin typeface="Amazon Ember"/>
              </a:rPr>
              <a:t>S3 Bucket Creation</a:t>
            </a:r>
            <a:br>
              <a:rPr lang="en-IN" b="0" i="0" dirty="0">
                <a:solidFill>
                  <a:srgbClr val="16191F"/>
                </a:solidFill>
                <a:effectLst/>
                <a:latin typeface="Amazon Ember"/>
              </a:rPr>
            </a:br>
            <a:endParaRPr lang="en-IN" dirty="0"/>
          </a:p>
        </p:txBody>
      </p:sp>
      <p:sp>
        <p:nvSpPr>
          <p:cNvPr id="11" name="Content Placeholder 10">
            <a:extLst>
              <a:ext uri="{FF2B5EF4-FFF2-40B4-BE49-F238E27FC236}">
                <a16:creationId xmlns:a16="http://schemas.microsoft.com/office/drawing/2014/main" id="{6C2D7D2B-116A-F01C-F8B1-E30E9592CFB0}"/>
              </a:ext>
            </a:extLst>
          </p:cNvPr>
          <p:cNvSpPr>
            <a:spLocks noGrp="1"/>
          </p:cNvSpPr>
          <p:nvPr>
            <p:ph sz="half" idx="1"/>
          </p:nvPr>
        </p:nvSpPr>
        <p:spPr>
          <a:xfrm>
            <a:off x="407368" y="5301207"/>
            <a:ext cx="5612432" cy="875755"/>
          </a:xfrm>
        </p:spPr>
        <p:txBody>
          <a:bodyPr>
            <a:normAutofit/>
          </a:bodyPr>
          <a:lstStyle/>
          <a:p>
            <a:r>
              <a:rPr lang="en-US" sz="2200" b="0" i="0" dirty="0">
                <a:solidFill>
                  <a:srgbClr val="16191F"/>
                </a:solidFill>
                <a:effectLst/>
                <a:latin typeface="Amazon Ember"/>
              </a:rPr>
              <a:t>Navigate to the S3 service in the AWS console and create a new S3 bucket.</a:t>
            </a:r>
            <a:endParaRPr lang="en-IN" sz="2200" dirty="0"/>
          </a:p>
        </p:txBody>
      </p:sp>
      <p:sp>
        <p:nvSpPr>
          <p:cNvPr id="12" name="Content Placeholder 11">
            <a:extLst>
              <a:ext uri="{FF2B5EF4-FFF2-40B4-BE49-F238E27FC236}">
                <a16:creationId xmlns:a16="http://schemas.microsoft.com/office/drawing/2014/main" id="{C73CCD8D-3CA3-D985-167B-4918553DDDBB}"/>
              </a:ext>
            </a:extLst>
          </p:cNvPr>
          <p:cNvSpPr>
            <a:spLocks noGrp="1"/>
          </p:cNvSpPr>
          <p:nvPr>
            <p:ph sz="half" idx="2"/>
          </p:nvPr>
        </p:nvSpPr>
        <p:spPr>
          <a:xfrm>
            <a:off x="6240016" y="5301207"/>
            <a:ext cx="5113784" cy="875755"/>
          </a:xfrm>
        </p:spPr>
        <p:txBody>
          <a:bodyPr>
            <a:normAutofit/>
          </a:bodyPr>
          <a:lstStyle/>
          <a:p>
            <a:r>
              <a:rPr lang="en-US" sz="2200" b="0" i="0" dirty="0">
                <a:solidFill>
                  <a:schemeClr val="bg1"/>
                </a:solidFill>
                <a:effectLst/>
                <a:latin typeface="Amazon Ember"/>
              </a:rPr>
              <a:t>Give it a unique name, and then leave all the defaults as in.</a:t>
            </a:r>
            <a:endParaRPr lang="en-IN" sz="2200" dirty="0">
              <a:solidFill>
                <a:schemeClr val="bg1"/>
              </a:solidFill>
            </a:endParaRPr>
          </a:p>
        </p:txBody>
      </p:sp>
    </p:spTree>
    <p:extLst>
      <p:ext uri="{BB962C8B-B14F-4D97-AF65-F5344CB8AC3E}">
        <p14:creationId xmlns:p14="http://schemas.microsoft.com/office/powerpoint/2010/main" val="2622477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74)">
            <a:extLst>
              <a:ext uri="{FF2B5EF4-FFF2-40B4-BE49-F238E27FC236}">
                <a16:creationId xmlns:a16="http://schemas.microsoft.com/office/drawing/2014/main" id="{6603AD51-BAE5-5A8B-8373-4BF2408103D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75)">
            <a:extLst>
              <a:ext uri="{FF2B5EF4-FFF2-40B4-BE49-F238E27FC236}">
                <a16:creationId xmlns:a16="http://schemas.microsoft.com/office/drawing/2014/main" id="{8BB3E397-BD79-7219-27DA-9DD18A681B4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182CC112-94AC-DE11-DAD0-DAB8ED44948B}"/>
              </a:ext>
            </a:extLst>
          </p:cNvPr>
          <p:cNvSpPr txBox="1"/>
          <p:nvPr/>
        </p:nvSpPr>
        <p:spPr>
          <a:xfrm>
            <a:off x="263352" y="5517232"/>
            <a:ext cx="7920880" cy="430887"/>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chemeClr val="bg1"/>
                </a:solidFill>
                <a:effectLst/>
                <a:latin typeface="Amazon Ember"/>
              </a:rPr>
              <a:t>Upload the </a:t>
            </a:r>
            <a:r>
              <a:rPr lang="en-US" sz="2200" b="1" i="0" dirty="0">
                <a:solidFill>
                  <a:schemeClr val="bg1"/>
                </a:solidFill>
                <a:effectLst/>
                <a:latin typeface="Amazon Ember"/>
              </a:rPr>
              <a:t>app-tier</a:t>
            </a:r>
            <a:r>
              <a:rPr lang="en-US" sz="2200" b="0" i="0" dirty="0">
                <a:solidFill>
                  <a:schemeClr val="bg1"/>
                </a:solidFill>
                <a:effectLst/>
                <a:latin typeface="Amazon Ember"/>
              </a:rPr>
              <a:t> folder to the S3 bucket that you created</a:t>
            </a:r>
            <a:endParaRPr lang="en-IN" sz="2200" dirty="0">
              <a:solidFill>
                <a:schemeClr val="bg1"/>
              </a:solidFill>
            </a:endParaRPr>
          </a:p>
        </p:txBody>
      </p:sp>
    </p:spTree>
    <p:extLst>
      <p:ext uri="{BB962C8B-B14F-4D97-AF65-F5344CB8AC3E}">
        <p14:creationId xmlns:p14="http://schemas.microsoft.com/office/powerpoint/2010/main" val="2615068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76)">
            <a:extLst>
              <a:ext uri="{FF2B5EF4-FFF2-40B4-BE49-F238E27FC236}">
                <a16:creationId xmlns:a16="http://schemas.microsoft.com/office/drawing/2014/main" id="{DC95A624-5474-1A69-DD87-E5339261E69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77)">
            <a:extLst>
              <a:ext uri="{FF2B5EF4-FFF2-40B4-BE49-F238E27FC236}">
                <a16:creationId xmlns:a16="http://schemas.microsoft.com/office/drawing/2014/main" id="{83DCAFBE-ACE2-2867-AFCA-04C6482F140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Tree>
    <p:extLst>
      <p:ext uri="{BB962C8B-B14F-4D97-AF65-F5344CB8AC3E}">
        <p14:creationId xmlns:p14="http://schemas.microsoft.com/office/powerpoint/2010/main" val="2949274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78)">
            <a:extLst>
              <a:ext uri="{FF2B5EF4-FFF2-40B4-BE49-F238E27FC236}">
                <a16:creationId xmlns:a16="http://schemas.microsoft.com/office/drawing/2014/main" id="{E02DE3CA-2039-D768-749F-89412758C8F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79)">
            <a:extLst>
              <a:ext uri="{FF2B5EF4-FFF2-40B4-BE49-F238E27FC236}">
                <a16:creationId xmlns:a16="http://schemas.microsoft.com/office/drawing/2014/main" id="{CD6CA793-9B2A-C8F2-349E-3C4C262FE20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Tree>
    <p:extLst>
      <p:ext uri="{BB962C8B-B14F-4D97-AF65-F5344CB8AC3E}">
        <p14:creationId xmlns:p14="http://schemas.microsoft.com/office/powerpoint/2010/main" val="2252506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0)">
            <a:extLst>
              <a:ext uri="{FF2B5EF4-FFF2-40B4-BE49-F238E27FC236}">
                <a16:creationId xmlns:a16="http://schemas.microsoft.com/office/drawing/2014/main" id="{84F08031-3A7D-6ED0-EE19-BDC2A026C85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81)">
            <a:extLst>
              <a:ext uri="{FF2B5EF4-FFF2-40B4-BE49-F238E27FC236}">
                <a16:creationId xmlns:a16="http://schemas.microsoft.com/office/drawing/2014/main" id="{4DEB2FF3-B633-0813-5954-7BFC0251D25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Tree>
    <p:extLst>
      <p:ext uri="{BB962C8B-B14F-4D97-AF65-F5344CB8AC3E}">
        <p14:creationId xmlns:p14="http://schemas.microsoft.com/office/powerpoint/2010/main" val="1920923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2)">
            <a:extLst>
              <a:ext uri="{FF2B5EF4-FFF2-40B4-BE49-F238E27FC236}">
                <a16:creationId xmlns:a16="http://schemas.microsoft.com/office/drawing/2014/main" id="{A17D49EC-A589-3D01-A637-9FCC9B12B9C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83)">
            <a:extLst>
              <a:ext uri="{FF2B5EF4-FFF2-40B4-BE49-F238E27FC236}">
                <a16:creationId xmlns:a16="http://schemas.microsoft.com/office/drawing/2014/main" id="{E78A870B-354A-C673-623A-CD55282B13A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Tree>
    <p:extLst>
      <p:ext uri="{BB962C8B-B14F-4D97-AF65-F5344CB8AC3E}">
        <p14:creationId xmlns:p14="http://schemas.microsoft.com/office/powerpoint/2010/main" val="1071030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4)">
            <a:extLst>
              <a:ext uri="{FF2B5EF4-FFF2-40B4-BE49-F238E27FC236}">
                <a16:creationId xmlns:a16="http://schemas.microsoft.com/office/drawing/2014/main" id="{B3E483A3-5B1F-98E6-A5A7-9C26A4CDEA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85)">
            <a:extLst>
              <a:ext uri="{FF2B5EF4-FFF2-40B4-BE49-F238E27FC236}">
                <a16:creationId xmlns:a16="http://schemas.microsoft.com/office/drawing/2014/main" id="{F64EA329-13F9-E039-383F-A2241D7CA1A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Tree>
    <p:extLst>
      <p:ext uri="{BB962C8B-B14F-4D97-AF65-F5344CB8AC3E}">
        <p14:creationId xmlns:p14="http://schemas.microsoft.com/office/powerpoint/2010/main" val="3193050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6)">
            <a:extLst>
              <a:ext uri="{FF2B5EF4-FFF2-40B4-BE49-F238E27FC236}">
                <a16:creationId xmlns:a16="http://schemas.microsoft.com/office/drawing/2014/main" id="{B172F2E7-220D-CB11-06E7-F735B0D590E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87)">
            <a:extLst>
              <a:ext uri="{FF2B5EF4-FFF2-40B4-BE49-F238E27FC236}">
                <a16:creationId xmlns:a16="http://schemas.microsoft.com/office/drawing/2014/main" id="{B6C6D8AA-B3A3-1A75-1782-DF3C2A69F71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49164FE3-DB2F-1FCA-D19C-6E0296C4E04A}"/>
              </a:ext>
            </a:extLst>
          </p:cNvPr>
          <p:cNvSpPr txBox="1"/>
          <p:nvPr/>
        </p:nvSpPr>
        <p:spPr>
          <a:xfrm>
            <a:off x="263352" y="5107831"/>
            <a:ext cx="11449272" cy="769441"/>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Navigate to </a:t>
            </a:r>
            <a:r>
              <a:rPr lang="en-US" sz="2200" b="1" i="0" dirty="0">
                <a:solidFill>
                  <a:schemeClr val="bg1"/>
                </a:solidFill>
                <a:effectLst/>
                <a:latin typeface="Amazon Ember"/>
              </a:rPr>
              <a:t>Instances</a:t>
            </a:r>
            <a:r>
              <a:rPr lang="en-US" sz="2200" b="0" i="0" dirty="0">
                <a:solidFill>
                  <a:schemeClr val="bg1"/>
                </a:solidFill>
                <a:effectLst/>
                <a:latin typeface="Amazon Ember"/>
              </a:rPr>
              <a:t> on the left hand side of the EC2 dashboard. Select the app tier instance we created and under </a:t>
            </a:r>
            <a:r>
              <a:rPr lang="en-US" sz="2200" b="1" i="0" dirty="0">
                <a:solidFill>
                  <a:schemeClr val="bg1"/>
                </a:solidFill>
                <a:effectLst/>
                <a:latin typeface="Amazon Ember"/>
              </a:rPr>
              <a:t>Actions</a:t>
            </a:r>
            <a:r>
              <a:rPr lang="en-US" sz="2200" b="0" i="0" dirty="0">
                <a:solidFill>
                  <a:schemeClr val="bg1"/>
                </a:solidFill>
                <a:effectLst/>
                <a:latin typeface="Amazon Ember"/>
              </a:rPr>
              <a:t> select </a:t>
            </a:r>
            <a:r>
              <a:rPr lang="en-US" sz="2200" b="1" i="0" dirty="0">
                <a:solidFill>
                  <a:schemeClr val="bg1"/>
                </a:solidFill>
                <a:effectLst/>
                <a:latin typeface="Amazon Ember"/>
              </a:rPr>
              <a:t>Image and templates</a:t>
            </a:r>
            <a:r>
              <a:rPr lang="en-US" sz="2200" b="0" i="0" dirty="0">
                <a:solidFill>
                  <a:schemeClr val="bg1"/>
                </a:solidFill>
                <a:effectLst/>
                <a:latin typeface="Amazon Ember"/>
              </a:rPr>
              <a:t>. Click </a:t>
            </a:r>
            <a:r>
              <a:rPr lang="en-US" sz="2200" b="1" i="0" dirty="0">
                <a:solidFill>
                  <a:schemeClr val="bg1"/>
                </a:solidFill>
                <a:effectLst/>
                <a:latin typeface="Amazon Ember"/>
              </a:rPr>
              <a:t>Create Image</a:t>
            </a:r>
            <a:r>
              <a:rPr lang="en-US" sz="2200" b="0" i="0" dirty="0">
                <a:solidFill>
                  <a:schemeClr val="bg1"/>
                </a:solidFill>
                <a:effectLst/>
                <a:latin typeface="Amazon Ember"/>
              </a:rPr>
              <a:t>.</a:t>
            </a:r>
          </a:p>
        </p:txBody>
      </p:sp>
    </p:spTree>
    <p:extLst>
      <p:ext uri="{BB962C8B-B14F-4D97-AF65-F5344CB8AC3E}">
        <p14:creationId xmlns:p14="http://schemas.microsoft.com/office/powerpoint/2010/main" val="868746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
            <a:extLst>
              <a:ext uri="{FF2B5EF4-FFF2-40B4-BE49-F238E27FC236}">
                <a16:creationId xmlns:a16="http://schemas.microsoft.com/office/drawing/2014/main" id="{0F444F38-3A7F-E08C-E26E-223502CA9EC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89)">
            <a:extLst>
              <a:ext uri="{FF2B5EF4-FFF2-40B4-BE49-F238E27FC236}">
                <a16:creationId xmlns:a16="http://schemas.microsoft.com/office/drawing/2014/main" id="{3E6DDD9F-0D0F-7696-CE59-C1E27F5AF36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26D44AA4-B400-7443-4CDE-2486580C5F86}"/>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Give a name to the image and scroll down to find </a:t>
            </a:r>
            <a:r>
              <a:rPr lang="en-US" sz="2200" b="1" dirty="0">
                <a:solidFill>
                  <a:schemeClr val="bg1"/>
                </a:solidFill>
                <a:latin typeface="Amazon Ember"/>
              </a:rPr>
              <a:t>Create image </a:t>
            </a:r>
            <a:r>
              <a:rPr lang="en-US" sz="2200" dirty="0">
                <a:solidFill>
                  <a:schemeClr val="bg1"/>
                </a:solidFill>
                <a:latin typeface="Amazon Ember"/>
              </a:rPr>
              <a:t>button.</a:t>
            </a:r>
            <a:endParaRPr lang="en-US" sz="2200" b="1" i="0" dirty="0">
              <a:solidFill>
                <a:schemeClr val="bg1"/>
              </a:solidFill>
              <a:effectLst/>
              <a:latin typeface="Amazon Ember"/>
            </a:endParaRPr>
          </a:p>
        </p:txBody>
      </p:sp>
    </p:spTree>
    <p:extLst>
      <p:ext uri="{BB962C8B-B14F-4D97-AF65-F5344CB8AC3E}">
        <p14:creationId xmlns:p14="http://schemas.microsoft.com/office/powerpoint/2010/main" val="20221851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0)">
            <a:extLst>
              <a:ext uri="{FF2B5EF4-FFF2-40B4-BE49-F238E27FC236}">
                <a16:creationId xmlns:a16="http://schemas.microsoft.com/office/drawing/2014/main" id="{21F86189-2F63-0172-7FD0-406CBEB324B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91)">
            <a:extLst>
              <a:ext uri="{FF2B5EF4-FFF2-40B4-BE49-F238E27FC236}">
                <a16:creationId xmlns:a16="http://schemas.microsoft.com/office/drawing/2014/main" id="{758CAA54-13B2-CB1E-8F83-9F82D9D2C8E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49924C42-88EC-804F-AD61-CD2C398346C8}"/>
              </a:ext>
            </a:extLst>
          </p:cNvPr>
          <p:cNvSpPr txBox="1"/>
          <p:nvPr/>
        </p:nvSpPr>
        <p:spPr>
          <a:xfrm>
            <a:off x="263352" y="5107831"/>
            <a:ext cx="11449272" cy="769441"/>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Find </a:t>
            </a:r>
            <a:r>
              <a:rPr lang="en-US" sz="2200" b="1" dirty="0">
                <a:solidFill>
                  <a:schemeClr val="bg1"/>
                </a:solidFill>
                <a:latin typeface="Amazon Ember"/>
              </a:rPr>
              <a:t>Target groups </a:t>
            </a:r>
            <a:r>
              <a:rPr lang="en-US" sz="2200" dirty="0">
                <a:solidFill>
                  <a:schemeClr val="bg1"/>
                </a:solidFill>
                <a:latin typeface="Amazon Ember"/>
              </a:rPr>
              <a:t>and create a target group for the auto scaling group of application tier and add the app tier instance in the target.</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3067905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2)">
            <a:extLst>
              <a:ext uri="{FF2B5EF4-FFF2-40B4-BE49-F238E27FC236}">
                <a16:creationId xmlns:a16="http://schemas.microsoft.com/office/drawing/2014/main" id="{8C3471A0-2C85-69F2-1C4A-0487CE6C58B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93)">
            <a:extLst>
              <a:ext uri="{FF2B5EF4-FFF2-40B4-BE49-F238E27FC236}">
                <a16:creationId xmlns:a16="http://schemas.microsoft.com/office/drawing/2014/main" id="{135BA1C8-6614-3F34-1A6B-267A6551FC0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Tree>
    <p:extLst>
      <p:ext uri="{BB962C8B-B14F-4D97-AF65-F5344CB8AC3E}">
        <p14:creationId xmlns:p14="http://schemas.microsoft.com/office/powerpoint/2010/main" val="2211874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80)">
            <a:extLst>
              <a:ext uri="{FF2B5EF4-FFF2-40B4-BE49-F238E27FC236}">
                <a16:creationId xmlns:a16="http://schemas.microsoft.com/office/drawing/2014/main" id="{EB99B369-44F9-90BC-84AD-8B042858567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381)">
            <a:extLst>
              <a:ext uri="{FF2B5EF4-FFF2-40B4-BE49-F238E27FC236}">
                <a16:creationId xmlns:a16="http://schemas.microsoft.com/office/drawing/2014/main" id="{E5E405B0-4796-B9EE-2F74-00D601F58F5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6" name="Title 5">
            <a:extLst>
              <a:ext uri="{FF2B5EF4-FFF2-40B4-BE49-F238E27FC236}">
                <a16:creationId xmlns:a16="http://schemas.microsoft.com/office/drawing/2014/main" id="{CE58257D-AE74-1CCF-5F54-E1BEEDCC3386}"/>
              </a:ext>
            </a:extLst>
          </p:cNvPr>
          <p:cNvSpPr>
            <a:spLocks noGrp="1"/>
          </p:cNvSpPr>
          <p:nvPr>
            <p:ph type="title"/>
          </p:nvPr>
        </p:nvSpPr>
        <p:spPr/>
        <p:txBody>
          <a:bodyPr>
            <a:normAutofit/>
          </a:bodyPr>
          <a:lstStyle/>
          <a:p>
            <a:r>
              <a:rPr lang="en-US" sz="3200" b="0" i="0" dirty="0">
                <a:solidFill>
                  <a:srgbClr val="16191F"/>
                </a:solidFill>
                <a:effectLst/>
                <a:latin typeface="Amazon Ember"/>
              </a:rPr>
              <a:t>IAM EC2 Instance Role Creation</a:t>
            </a:r>
            <a:br>
              <a:rPr lang="en-US" sz="3200" b="0" i="0" dirty="0">
                <a:solidFill>
                  <a:srgbClr val="16191F"/>
                </a:solidFill>
                <a:effectLst/>
                <a:latin typeface="Amazon Ember"/>
              </a:rPr>
            </a:br>
            <a:endParaRPr lang="en-IN" sz="3200" dirty="0"/>
          </a:p>
        </p:txBody>
      </p:sp>
      <p:sp>
        <p:nvSpPr>
          <p:cNvPr id="7" name="Content Placeholder 6">
            <a:extLst>
              <a:ext uri="{FF2B5EF4-FFF2-40B4-BE49-F238E27FC236}">
                <a16:creationId xmlns:a16="http://schemas.microsoft.com/office/drawing/2014/main" id="{9242F3BB-3A19-2546-A3CE-2C1AC0B84DC6}"/>
              </a:ext>
            </a:extLst>
          </p:cNvPr>
          <p:cNvSpPr>
            <a:spLocks noGrp="1"/>
          </p:cNvSpPr>
          <p:nvPr>
            <p:ph sz="half" idx="1"/>
          </p:nvPr>
        </p:nvSpPr>
        <p:spPr>
          <a:xfrm>
            <a:off x="335360" y="5157192"/>
            <a:ext cx="5324400" cy="811287"/>
          </a:xfrm>
        </p:spPr>
        <p:txBody>
          <a:bodyPr>
            <a:noAutofit/>
          </a:bodyPr>
          <a:lstStyle/>
          <a:p>
            <a:pPr algn="l"/>
            <a:r>
              <a:rPr lang="en-US" sz="2200" b="0" i="0" dirty="0">
                <a:solidFill>
                  <a:srgbClr val="16191F"/>
                </a:solidFill>
                <a:effectLst/>
                <a:latin typeface="Amazon Ember"/>
              </a:rPr>
              <a:t>Navigate to the IAM dashboard in the AWS console and create an EC2 role.</a:t>
            </a:r>
          </a:p>
          <a:p>
            <a:br>
              <a:rPr lang="en-US" sz="2200" dirty="0"/>
            </a:br>
            <a:endParaRPr lang="en-IN" sz="2200" dirty="0"/>
          </a:p>
        </p:txBody>
      </p:sp>
      <p:sp>
        <p:nvSpPr>
          <p:cNvPr id="8" name="Content Placeholder 7">
            <a:extLst>
              <a:ext uri="{FF2B5EF4-FFF2-40B4-BE49-F238E27FC236}">
                <a16:creationId xmlns:a16="http://schemas.microsoft.com/office/drawing/2014/main" id="{2DF9CB12-A089-A277-3073-8ACA996D09F8}"/>
              </a:ext>
            </a:extLst>
          </p:cNvPr>
          <p:cNvSpPr>
            <a:spLocks noGrp="1"/>
          </p:cNvSpPr>
          <p:nvPr>
            <p:ph sz="half" idx="2"/>
          </p:nvPr>
        </p:nvSpPr>
        <p:spPr>
          <a:xfrm>
            <a:off x="6240016" y="5157192"/>
            <a:ext cx="5544616" cy="739279"/>
          </a:xfrm>
        </p:spPr>
        <p:txBody>
          <a:bodyPr>
            <a:noAutofit/>
          </a:bodyPr>
          <a:lstStyle/>
          <a:p>
            <a:pPr algn="l"/>
            <a:r>
              <a:rPr lang="en-US" sz="2200" dirty="0">
                <a:solidFill>
                  <a:srgbClr val="16191F"/>
                </a:solidFill>
                <a:latin typeface="Amazon Ember"/>
              </a:rPr>
              <a:t>Select AWS service and scroll down.</a:t>
            </a:r>
            <a:endParaRPr lang="en-US" sz="2200" b="0" i="0" dirty="0">
              <a:solidFill>
                <a:srgbClr val="16191F"/>
              </a:solidFill>
              <a:effectLst/>
              <a:latin typeface="Amazon Ember"/>
            </a:endParaRPr>
          </a:p>
          <a:p>
            <a:br>
              <a:rPr lang="en-US" sz="2200" dirty="0"/>
            </a:br>
            <a:endParaRPr lang="en-IN" sz="2200" dirty="0"/>
          </a:p>
        </p:txBody>
      </p:sp>
    </p:spTree>
    <p:extLst>
      <p:ext uri="{BB962C8B-B14F-4D97-AF65-F5344CB8AC3E}">
        <p14:creationId xmlns:p14="http://schemas.microsoft.com/office/powerpoint/2010/main" val="1127197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4)">
            <a:extLst>
              <a:ext uri="{FF2B5EF4-FFF2-40B4-BE49-F238E27FC236}">
                <a16:creationId xmlns:a16="http://schemas.microsoft.com/office/drawing/2014/main" id="{CF7DCD53-3501-4813-79C1-15FE731644C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95)">
            <a:extLst>
              <a:ext uri="{FF2B5EF4-FFF2-40B4-BE49-F238E27FC236}">
                <a16:creationId xmlns:a16="http://schemas.microsoft.com/office/drawing/2014/main" id="{8A2DCD22-908C-C811-C577-E43791E5F1E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3B4F15D9-60A5-AFD9-0227-AA4833ADFB13}"/>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Navigate to </a:t>
            </a:r>
            <a:r>
              <a:rPr lang="en-US" sz="2200" b="1" dirty="0">
                <a:solidFill>
                  <a:schemeClr val="bg1"/>
                </a:solidFill>
                <a:latin typeface="Amazon Ember"/>
              </a:rPr>
              <a:t>Load Balancers </a:t>
            </a:r>
            <a:r>
              <a:rPr lang="en-US" sz="2200" dirty="0">
                <a:solidFill>
                  <a:schemeClr val="bg1"/>
                </a:solidFill>
                <a:latin typeface="Amazon Ember"/>
              </a:rPr>
              <a:t>and click on </a:t>
            </a:r>
            <a:r>
              <a:rPr lang="en-US" sz="2200" b="1" dirty="0">
                <a:solidFill>
                  <a:schemeClr val="bg1"/>
                </a:solidFill>
                <a:latin typeface="Amazon Ember"/>
              </a:rPr>
              <a:t>Create load balance.</a:t>
            </a:r>
            <a:endParaRPr lang="en-US" sz="2200" b="1" i="0" dirty="0">
              <a:solidFill>
                <a:schemeClr val="bg1"/>
              </a:solidFill>
              <a:effectLst/>
              <a:latin typeface="Amazon Ember"/>
            </a:endParaRPr>
          </a:p>
        </p:txBody>
      </p:sp>
    </p:spTree>
    <p:extLst>
      <p:ext uri="{BB962C8B-B14F-4D97-AF65-F5344CB8AC3E}">
        <p14:creationId xmlns:p14="http://schemas.microsoft.com/office/powerpoint/2010/main" val="3075522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6)">
            <a:extLst>
              <a:ext uri="{FF2B5EF4-FFF2-40B4-BE49-F238E27FC236}">
                <a16:creationId xmlns:a16="http://schemas.microsoft.com/office/drawing/2014/main" id="{29B7D504-8566-7330-7758-3E0F3B7872F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97)">
            <a:extLst>
              <a:ext uri="{FF2B5EF4-FFF2-40B4-BE49-F238E27FC236}">
                <a16:creationId xmlns:a16="http://schemas.microsoft.com/office/drawing/2014/main" id="{9A6C02A0-A775-FA47-D2EC-F4C24C89E1C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D82F23DD-7521-2064-3FE3-F65FCDED869F}"/>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Select </a:t>
            </a:r>
            <a:r>
              <a:rPr lang="en-US" sz="2200" b="1" i="0" dirty="0">
                <a:solidFill>
                  <a:schemeClr val="bg1"/>
                </a:solidFill>
                <a:effectLst/>
                <a:latin typeface="Amazon Ember"/>
              </a:rPr>
              <a:t>Application load balancer</a:t>
            </a:r>
            <a:r>
              <a:rPr lang="en-US" sz="2200" b="0" i="0" dirty="0">
                <a:solidFill>
                  <a:schemeClr val="bg1"/>
                </a:solidFill>
                <a:effectLst/>
                <a:latin typeface="Amazon Ember"/>
              </a:rPr>
              <a:t> and select </a:t>
            </a:r>
            <a:r>
              <a:rPr lang="en-US" sz="2200" b="1" i="0" dirty="0">
                <a:solidFill>
                  <a:schemeClr val="bg1"/>
                </a:solidFill>
                <a:effectLst/>
                <a:latin typeface="Amazon Ember"/>
              </a:rPr>
              <a:t>Internal</a:t>
            </a:r>
            <a:r>
              <a:rPr lang="en-US" sz="2200" b="0" i="0" dirty="0">
                <a:solidFill>
                  <a:schemeClr val="bg1"/>
                </a:solidFill>
                <a:effectLst/>
                <a:latin typeface="Amazon Ember"/>
              </a:rPr>
              <a:t> (as we are using internal load balancer)</a:t>
            </a:r>
          </a:p>
        </p:txBody>
      </p:sp>
    </p:spTree>
    <p:extLst>
      <p:ext uri="{BB962C8B-B14F-4D97-AF65-F5344CB8AC3E}">
        <p14:creationId xmlns:p14="http://schemas.microsoft.com/office/powerpoint/2010/main" val="3339060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8)">
            <a:extLst>
              <a:ext uri="{FF2B5EF4-FFF2-40B4-BE49-F238E27FC236}">
                <a16:creationId xmlns:a16="http://schemas.microsoft.com/office/drawing/2014/main" id="{CF2CEE03-AC43-5890-39A2-77E20FD154C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499)">
            <a:extLst>
              <a:ext uri="{FF2B5EF4-FFF2-40B4-BE49-F238E27FC236}">
                <a16:creationId xmlns:a16="http://schemas.microsoft.com/office/drawing/2014/main" id="{672B2EFB-9BE7-4D71-4324-901DBB3FF59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9992149A-4DDE-3473-3A47-13E21718594F}"/>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Select the VPC we created and private subnet in both Availability zones</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2860089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00)">
            <a:extLst>
              <a:ext uri="{FF2B5EF4-FFF2-40B4-BE49-F238E27FC236}">
                <a16:creationId xmlns:a16="http://schemas.microsoft.com/office/drawing/2014/main" id="{E007F7D0-FEA6-B4DC-6479-3745C07268A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01)">
            <a:extLst>
              <a:ext uri="{FF2B5EF4-FFF2-40B4-BE49-F238E27FC236}">
                <a16:creationId xmlns:a16="http://schemas.microsoft.com/office/drawing/2014/main" id="{82580936-59E6-2B58-7CA4-11F23E45744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DD642613-B1A9-2CF6-7ECF-48C8F44E6752}"/>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Select the target group we created and click on </a:t>
            </a:r>
            <a:r>
              <a:rPr lang="en-US" sz="2200" b="1" dirty="0">
                <a:solidFill>
                  <a:schemeClr val="bg1"/>
                </a:solidFill>
                <a:latin typeface="Amazon Ember"/>
              </a:rPr>
              <a:t>Create load balancer.</a:t>
            </a:r>
            <a:endParaRPr lang="en-US" sz="2200" b="1" i="0" dirty="0">
              <a:solidFill>
                <a:schemeClr val="bg1"/>
              </a:solidFill>
              <a:effectLst/>
              <a:latin typeface="Amazon Ember"/>
            </a:endParaRPr>
          </a:p>
        </p:txBody>
      </p:sp>
    </p:spTree>
    <p:extLst>
      <p:ext uri="{BB962C8B-B14F-4D97-AF65-F5344CB8AC3E}">
        <p14:creationId xmlns:p14="http://schemas.microsoft.com/office/powerpoint/2010/main" val="23640391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02)">
            <a:extLst>
              <a:ext uri="{FF2B5EF4-FFF2-40B4-BE49-F238E27FC236}">
                <a16:creationId xmlns:a16="http://schemas.microsoft.com/office/drawing/2014/main" id="{78F300AD-E31D-C9B6-DEB0-D11AD54D744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03)">
            <a:extLst>
              <a:ext uri="{FF2B5EF4-FFF2-40B4-BE49-F238E27FC236}">
                <a16:creationId xmlns:a16="http://schemas.microsoft.com/office/drawing/2014/main" id="{9250AD1D-B67B-0E1C-993F-A96504A2B14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F97EAB11-B727-E646-1195-32D6C6B9944F}"/>
              </a:ext>
            </a:extLst>
          </p:cNvPr>
          <p:cNvSpPr txBox="1"/>
          <p:nvPr/>
        </p:nvSpPr>
        <p:spPr>
          <a:xfrm>
            <a:off x="263352" y="5107831"/>
            <a:ext cx="11449272" cy="769441"/>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Navigate to </a:t>
            </a:r>
            <a:r>
              <a:rPr lang="en-US" sz="2200" b="1" i="0" dirty="0">
                <a:solidFill>
                  <a:schemeClr val="bg1"/>
                </a:solidFill>
                <a:effectLst/>
                <a:latin typeface="Amazon Ember"/>
              </a:rPr>
              <a:t>Launch templates</a:t>
            </a:r>
            <a:r>
              <a:rPr lang="en-US" sz="2200" b="0" i="0" dirty="0">
                <a:solidFill>
                  <a:schemeClr val="bg1"/>
                </a:solidFill>
                <a:effectLst/>
                <a:latin typeface="Amazon Ember"/>
              </a:rPr>
              <a:t> and click on </a:t>
            </a:r>
            <a:r>
              <a:rPr lang="en-US" sz="2200" b="1" i="0" dirty="0">
                <a:solidFill>
                  <a:schemeClr val="bg1"/>
                </a:solidFill>
                <a:effectLst/>
                <a:latin typeface="Amazon Ember"/>
              </a:rPr>
              <a:t>Create launch template </a:t>
            </a:r>
            <a:r>
              <a:rPr lang="en-US" sz="2200" i="0" dirty="0">
                <a:solidFill>
                  <a:schemeClr val="bg1"/>
                </a:solidFill>
                <a:effectLst/>
                <a:latin typeface="Amazon Ember"/>
              </a:rPr>
              <a:t>and select the AMI we created using the app tier instance by clicking on </a:t>
            </a:r>
            <a:r>
              <a:rPr lang="en-US" sz="2200" b="1" i="0" dirty="0">
                <a:solidFill>
                  <a:schemeClr val="bg1"/>
                </a:solidFill>
                <a:effectLst/>
                <a:latin typeface="Amazon Ember"/>
              </a:rPr>
              <a:t>My AMIs </a:t>
            </a:r>
          </a:p>
        </p:txBody>
      </p:sp>
    </p:spTree>
    <p:extLst>
      <p:ext uri="{BB962C8B-B14F-4D97-AF65-F5344CB8AC3E}">
        <p14:creationId xmlns:p14="http://schemas.microsoft.com/office/powerpoint/2010/main" val="828900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04)">
            <a:extLst>
              <a:ext uri="{FF2B5EF4-FFF2-40B4-BE49-F238E27FC236}">
                <a16:creationId xmlns:a16="http://schemas.microsoft.com/office/drawing/2014/main" id="{0D862B95-AC20-84A0-22AA-9A007CD421F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05)">
            <a:extLst>
              <a:ext uri="{FF2B5EF4-FFF2-40B4-BE49-F238E27FC236}">
                <a16:creationId xmlns:a16="http://schemas.microsoft.com/office/drawing/2014/main" id="{7493A91A-CBF2-F2BC-E62A-9037E171D07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EBFBC83E-3535-82BC-A527-B807520F9ED7}"/>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Select the Instance type and Security group we created for the app tier.</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19586920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06)">
            <a:extLst>
              <a:ext uri="{FF2B5EF4-FFF2-40B4-BE49-F238E27FC236}">
                <a16:creationId xmlns:a16="http://schemas.microsoft.com/office/drawing/2014/main" id="{AC3D7E1B-0F38-DC64-DCDD-7CB224B6959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07)">
            <a:extLst>
              <a:ext uri="{FF2B5EF4-FFF2-40B4-BE49-F238E27FC236}">
                <a16:creationId xmlns:a16="http://schemas.microsoft.com/office/drawing/2014/main" id="{1FA9423C-FF84-CFB9-EF97-67F60A69D46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5C2DF522-22EA-A639-890B-8FB7FA24CDEF}"/>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Click on create launch template.</a:t>
            </a:r>
          </a:p>
        </p:txBody>
      </p:sp>
    </p:spTree>
    <p:extLst>
      <p:ext uri="{BB962C8B-B14F-4D97-AF65-F5344CB8AC3E}">
        <p14:creationId xmlns:p14="http://schemas.microsoft.com/office/powerpoint/2010/main" val="4741688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08)">
            <a:extLst>
              <a:ext uri="{FF2B5EF4-FFF2-40B4-BE49-F238E27FC236}">
                <a16:creationId xmlns:a16="http://schemas.microsoft.com/office/drawing/2014/main" id="{E40E9AFC-80C1-1B2B-939E-637BC14A3EB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09)">
            <a:extLst>
              <a:ext uri="{FF2B5EF4-FFF2-40B4-BE49-F238E27FC236}">
                <a16:creationId xmlns:a16="http://schemas.microsoft.com/office/drawing/2014/main" id="{59823AC4-1514-45F7-665B-CD6403DD110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874D20FB-7795-F297-AB09-8F93C8B06A55}"/>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Navigate to Auto scaling group and select the Launch template we created and click on </a:t>
            </a:r>
            <a:r>
              <a:rPr lang="en-US" sz="2200" b="1" i="0" dirty="0">
                <a:solidFill>
                  <a:schemeClr val="bg1"/>
                </a:solidFill>
                <a:effectLst/>
                <a:latin typeface="Amazon Ember"/>
              </a:rPr>
              <a:t>next</a:t>
            </a:r>
          </a:p>
        </p:txBody>
      </p:sp>
    </p:spTree>
    <p:extLst>
      <p:ext uri="{BB962C8B-B14F-4D97-AF65-F5344CB8AC3E}">
        <p14:creationId xmlns:p14="http://schemas.microsoft.com/office/powerpoint/2010/main" val="1112629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10)">
            <a:extLst>
              <a:ext uri="{FF2B5EF4-FFF2-40B4-BE49-F238E27FC236}">
                <a16:creationId xmlns:a16="http://schemas.microsoft.com/office/drawing/2014/main" id="{255BBD57-F174-EC71-B79B-A748184D557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11)">
            <a:extLst>
              <a:ext uri="{FF2B5EF4-FFF2-40B4-BE49-F238E27FC236}">
                <a16:creationId xmlns:a16="http://schemas.microsoft.com/office/drawing/2014/main" id="{1FFD5B86-4A9F-230B-3471-D69901A0C04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F7971F16-570D-0591-25D1-E54F3191A796}"/>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Select the VPC and private subnet in AZ1 and AZ2 and click on </a:t>
            </a:r>
            <a:r>
              <a:rPr lang="en-US" sz="2200" b="1" dirty="0">
                <a:solidFill>
                  <a:schemeClr val="bg1"/>
                </a:solidFill>
                <a:latin typeface="Amazon Ember"/>
              </a:rPr>
              <a:t>Next</a:t>
            </a:r>
            <a:endParaRPr lang="en-US" sz="2200" b="1" i="0" dirty="0">
              <a:solidFill>
                <a:schemeClr val="bg1"/>
              </a:solidFill>
              <a:effectLst/>
              <a:latin typeface="Amazon Ember"/>
            </a:endParaRPr>
          </a:p>
        </p:txBody>
      </p:sp>
    </p:spTree>
    <p:extLst>
      <p:ext uri="{BB962C8B-B14F-4D97-AF65-F5344CB8AC3E}">
        <p14:creationId xmlns:p14="http://schemas.microsoft.com/office/powerpoint/2010/main" val="1292522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12)">
            <a:extLst>
              <a:ext uri="{FF2B5EF4-FFF2-40B4-BE49-F238E27FC236}">
                <a16:creationId xmlns:a16="http://schemas.microsoft.com/office/drawing/2014/main" id="{E1EB7809-C1B3-8106-8127-D7112777F2F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13)">
            <a:extLst>
              <a:ext uri="{FF2B5EF4-FFF2-40B4-BE49-F238E27FC236}">
                <a16:creationId xmlns:a16="http://schemas.microsoft.com/office/drawing/2014/main" id="{BF1935AE-B3C0-CCEC-63DD-3C98F12B8BD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164895D8-43F0-0742-B6AD-6834BD7C3162}"/>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Select </a:t>
            </a:r>
            <a:r>
              <a:rPr lang="en-US" sz="2200" b="1" i="0" dirty="0">
                <a:solidFill>
                  <a:schemeClr val="bg1"/>
                </a:solidFill>
                <a:effectLst/>
                <a:latin typeface="Amazon Ember"/>
              </a:rPr>
              <a:t>Attach to an existing load balancer </a:t>
            </a:r>
            <a:r>
              <a:rPr lang="en-US" sz="2200" i="0" dirty="0">
                <a:solidFill>
                  <a:schemeClr val="bg1"/>
                </a:solidFill>
                <a:effectLst/>
                <a:latin typeface="Amazon Ember"/>
              </a:rPr>
              <a:t>and select the target group we created. </a:t>
            </a:r>
            <a:endParaRPr lang="en-US" sz="2200" b="1" i="0" dirty="0">
              <a:solidFill>
                <a:schemeClr val="bg1"/>
              </a:solidFill>
              <a:effectLst/>
              <a:latin typeface="Amazon Ember"/>
            </a:endParaRPr>
          </a:p>
        </p:txBody>
      </p:sp>
    </p:spTree>
    <p:extLst>
      <p:ext uri="{BB962C8B-B14F-4D97-AF65-F5344CB8AC3E}">
        <p14:creationId xmlns:p14="http://schemas.microsoft.com/office/powerpoint/2010/main" val="208976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82)">
            <a:extLst>
              <a:ext uri="{FF2B5EF4-FFF2-40B4-BE49-F238E27FC236}">
                <a16:creationId xmlns:a16="http://schemas.microsoft.com/office/drawing/2014/main" id="{96E369FC-EA51-912C-44BA-DD98027A0BC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383)">
            <a:extLst>
              <a:ext uri="{FF2B5EF4-FFF2-40B4-BE49-F238E27FC236}">
                <a16:creationId xmlns:a16="http://schemas.microsoft.com/office/drawing/2014/main" id="{73642F1D-0609-34F2-F3A5-B94CE372AE5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16" name="Title 15">
            <a:extLst>
              <a:ext uri="{FF2B5EF4-FFF2-40B4-BE49-F238E27FC236}">
                <a16:creationId xmlns:a16="http://schemas.microsoft.com/office/drawing/2014/main" id="{4B5327A8-4D88-9F2E-2111-6848885CE71A}"/>
              </a:ext>
            </a:extLst>
          </p:cNvPr>
          <p:cNvSpPr>
            <a:spLocks noGrp="1"/>
          </p:cNvSpPr>
          <p:nvPr>
            <p:ph type="title"/>
          </p:nvPr>
        </p:nvSpPr>
        <p:spPr>
          <a:xfrm>
            <a:off x="335360" y="365125"/>
            <a:ext cx="11018440" cy="1325563"/>
          </a:xfrm>
        </p:spPr>
        <p:txBody>
          <a:bodyPr>
            <a:normAutofit/>
          </a:bodyPr>
          <a:lstStyle/>
          <a:p>
            <a:pPr marL="457200" indent="-457200">
              <a:buFont typeface="Arial" panose="020B0604020202020204" pitchFamily="34" charset="0"/>
              <a:buChar char="•"/>
            </a:pPr>
            <a:r>
              <a:rPr kumimoji="0" lang="en-US" sz="3200" b="0" i="0" u="none" strike="noStrike" kern="1200" cap="none" spc="0" normalizeH="0" baseline="0" noProof="0" dirty="0">
                <a:ln>
                  <a:noFill/>
                </a:ln>
                <a:solidFill>
                  <a:srgbClr val="16191F"/>
                </a:solidFill>
                <a:effectLst/>
                <a:uLnTx/>
                <a:uFillTx/>
                <a:latin typeface="Amazon Ember"/>
                <a:ea typeface="+mn-ea"/>
                <a:cs typeface="+mn-cs"/>
              </a:rPr>
              <a:t>Select EC2 as the trusted entity</a:t>
            </a:r>
            <a:endParaRPr lang="en-IN" sz="3200" dirty="0"/>
          </a:p>
        </p:txBody>
      </p:sp>
    </p:spTree>
    <p:extLst>
      <p:ext uri="{BB962C8B-B14F-4D97-AF65-F5344CB8AC3E}">
        <p14:creationId xmlns:p14="http://schemas.microsoft.com/office/powerpoint/2010/main" val="24379254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14)">
            <a:extLst>
              <a:ext uri="{FF2B5EF4-FFF2-40B4-BE49-F238E27FC236}">
                <a16:creationId xmlns:a16="http://schemas.microsoft.com/office/drawing/2014/main" id="{DBB66CDB-9DF6-5116-42E6-1432B2A05F5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15)">
            <a:extLst>
              <a:ext uri="{FF2B5EF4-FFF2-40B4-BE49-F238E27FC236}">
                <a16:creationId xmlns:a16="http://schemas.microsoft.com/office/drawing/2014/main" id="{789E3E27-08D5-7A65-E5EE-87B57394F9E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52C9C309-3D53-51AD-77DE-BDA0E5DFB5E8}"/>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Select the Desired capacity and min and max capacity and click on create.  </a:t>
            </a:r>
          </a:p>
        </p:txBody>
      </p:sp>
    </p:spTree>
    <p:extLst>
      <p:ext uri="{BB962C8B-B14F-4D97-AF65-F5344CB8AC3E}">
        <p14:creationId xmlns:p14="http://schemas.microsoft.com/office/powerpoint/2010/main" val="3083255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16)">
            <a:extLst>
              <a:ext uri="{FF2B5EF4-FFF2-40B4-BE49-F238E27FC236}">
                <a16:creationId xmlns:a16="http://schemas.microsoft.com/office/drawing/2014/main" id="{7CB2EBED-38D8-0571-653C-8FD1DDB8559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17)">
            <a:extLst>
              <a:ext uri="{FF2B5EF4-FFF2-40B4-BE49-F238E27FC236}">
                <a16:creationId xmlns:a16="http://schemas.microsoft.com/office/drawing/2014/main" id="{8E7EEA5F-C03D-0533-0B83-C353BC1E27E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C41BE56D-4436-F257-3A4F-CCA52A91EF27}"/>
              </a:ext>
            </a:extLst>
          </p:cNvPr>
          <p:cNvSpPr txBox="1"/>
          <p:nvPr/>
        </p:nvSpPr>
        <p:spPr>
          <a:xfrm>
            <a:off x="263352" y="5107831"/>
            <a:ext cx="11449272" cy="769441"/>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Navigate to </a:t>
            </a:r>
            <a:r>
              <a:rPr lang="en-US" sz="2200" b="1" i="0" dirty="0">
                <a:solidFill>
                  <a:schemeClr val="bg1"/>
                </a:solidFill>
                <a:effectLst/>
                <a:latin typeface="Amazon Ember"/>
              </a:rPr>
              <a:t>Instances</a:t>
            </a:r>
            <a:r>
              <a:rPr lang="en-US" sz="2200" b="0" i="0" dirty="0">
                <a:solidFill>
                  <a:schemeClr val="bg1"/>
                </a:solidFill>
                <a:effectLst/>
                <a:latin typeface="Amazon Ember"/>
              </a:rPr>
              <a:t> on the left hand side of the EC2 dashboard. Select Instance and click on </a:t>
            </a:r>
            <a:r>
              <a:rPr lang="en-US" sz="2200" b="1" i="0" dirty="0">
                <a:solidFill>
                  <a:schemeClr val="bg1"/>
                </a:solidFill>
                <a:effectLst/>
                <a:latin typeface="Amazon Ember"/>
              </a:rPr>
              <a:t>Launch instance </a:t>
            </a:r>
            <a:r>
              <a:rPr lang="en-US" sz="2200" i="0" dirty="0">
                <a:solidFill>
                  <a:schemeClr val="bg1"/>
                </a:solidFill>
                <a:effectLst/>
                <a:latin typeface="Amazon Ember"/>
              </a:rPr>
              <a:t>to create web tier instance.</a:t>
            </a:r>
            <a:endParaRPr lang="en-US" sz="2200" b="1" i="0" dirty="0">
              <a:solidFill>
                <a:schemeClr val="bg1"/>
              </a:solidFill>
              <a:effectLst/>
              <a:latin typeface="Amazon Ember"/>
            </a:endParaRPr>
          </a:p>
        </p:txBody>
      </p:sp>
    </p:spTree>
    <p:extLst>
      <p:ext uri="{BB962C8B-B14F-4D97-AF65-F5344CB8AC3E}">
        <p14:creationId xmlns:p14="http://schemas.microsoft.com/office/powerpoint/2010/main" val="1701674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18)">
            <a:extLst>
              <a:ext uri="{FF2B5EF4-FFF2-40B4-BE49-F238E27FC236}">
                <a16:creationId xmlns:a16="http://schemas.microsoft.com/office/drawing/2014/main" id="{9599E496-844D-9698-4038-523C2F3CB45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19)">
            <a:extLst>
              <a:ext uri="{FF2B5EF4-FFF2-40B4-BE49-F238E27FC236}">
                <a16:creationId xmlns:a16="http://schemas.microsoft.com/office/drawing/2014/main" id="{81EBE5EB-299D-4A80-974F-8007474E2E3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2FE154D5-F4EC-959E-B793-CE94371650FA}"/>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Navigate to Advanced details and select </a:t>
            </a:r>
            <a:r>
              <a:rPr lang="en-US" sz="2200" b="1" i="0" dirty="0">
                <a:solidFill>
                  <a:schemeClr val="bg1"/>
                </a:solidFill>
                <a:effectLst/>
                <a:latin typeface="Amazon Ember"/>
              </a:rPr>
              <a:t>IAM instance profile</a:t>
            </a:r>
            <a:r>
              <a:rPr lang="en-US" sz="2200" b="0" i="0" dirty="0">
                <a:solidFill>
                  <a:schemeClr val="bg1"/>
                </a:solidFill>
                <a:effectLst/>
                <a:latin typeface="Amazon Ember"/>
              </a:rPr>
              <a:t> to attach the role we created.</a:t>
            </a:r>
          </a:p>
        </p:txBody>
      </p:sp>
    </p:spTree>
    <p:extLst>
      <p:ext uri="{BB962C8B-B14F-4D97-AF65-F5344CB8AC3E}">
        <p14:creationId xmlns:p14="http://schemas.microsoft.com/office/powerpoint/2010/main" val="16776719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20)">
            <a:extLst>
              <a:ext uri="{FF2B5EF4-FFF2-40B4-BE49-F238E27FC236}">
                <a16:creationId xmlns:a16="http://schemas.microsoft.com/office/drawing/2014/main" id="{E25136D9-8CAF-F159-EDAE-70C4862A46E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556792"/>
            <a:ext cx="5638800" cy="3171825"/>
          </a:xfrm>
          <a:prstGeom prst="rect">
            <a:avLst/>
          </a:prstGeom>
        </p:spPr>
      </p:pic>
      <p:pic>
        <p:nvPicPr>
          <p:cNvPr id="5" name="Picture 4" descr="Screenshot (521)">
            <a:extLst>
              <a:ext uri="{FF2B5EF4-FFF2-40B4-BE49-F238E27FC236}">
                <a16:creationId xmlns:a16="http://schemas.microsoft.com/office/drawing/2014/main" id="{C1481E37-3EBB-3E33-973E-3813B0E68C1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556792"/>
            <a:ext cx="5638800" cy="3171825"/>
          </a:xfrm>
          <a:prstGeom prst="rect">
            <a:avLst/>
          </a:prstGeom>
        </p:spPr>
      </p:pic>
      <p:sp>
        <p:nvSpPr>
          <p:cNvPr id="4" name="TextBox 3">
            <a:extLst>
              <a:ext uri="{FF2B5EF4-FFF2-40B4-BE49-F238E27FC236}">
                <a16:creationId xmlns:a16="http://schemas.microsoft.com/office/drawing/2014/main" id="{8F6BD153-1B12-E472-DB0A-FEB745E6BDBD}"/>
              </a:ext>
            </a:extLst>
          </p:cNvPr>
          <p:cNvSpPr txBox="1"/>
          <p:nvPr/>
        </p:nvSpPr>
        <p:spPr>
          <a:xfrm>
            <a:off x="263352" y="4941168"/>
            <a:ext cx="11449272" cy="1938992"/>
          </a:xfrm>
          <a:prstGeom prst="rect">
            <a:avLst/>
          </a:prstGeom>
          <a:noFill/>
        </p:spPr>
        <p:txBody>
          <a:bodyPr wrap="square">
            <a:spAutoFit/>
          </a:bodyPr>
          <a:lstStyle/>
          <a:p>
            <a:pPr marL="342900" indent="-342900" algn="l">
              <a:buFont typeface="Arial" panose="020B0604020202020204" pitchFamily="34" charset="0"/>
              <a:buChar char="•"/>
            </a:pPr>
            <a:r>
              <a:rPr lang="en-US" sz="2400" dirty="0">
                <a:solidFill>
                  <a:srgbClr val="16191F"/>
                </a:solidFill>
                <a:latin typeface="Amazon Ember"/>
              </a:rPr>
              <a:t>O</a:t>
            </a:r>
            <a:r>
              <a:rPr lang="en-US" sz="2400" b="0" i="0" dirty="0">
                <a:solidFill>
                  <a:srgbClr val="16191F"/>
                </a:solidFill>
                <a:effectLst/>
                <a:latin typeface="Amazon Ember"/>
              </a:rPr>
              <a:t>pen up the </a:t>
            </a:r>
            <a:r>
              <a:rPr lang="en-US" sz="2400" b="1" i="0" dirty="0">
                <a:solidFill>
                  <a:srgbClr val="16191F"/>
                </a:solidFill>
                <a:effectLst/>
                <a:latin typeface="Amazon Ember"/>
              </a:rPr>
              <a:t>application-code/</a:t>
            </a:r>
            <a:r>
              <a:rPr lang="en-US" sz="2400" b="1" i="0" dirty="0" err="1">
                <a:solidFill>
                  <a:srgbClr val="16191F"/>
                </a:solidFill>
                <a:effectLst/>
                <a:latin typeface="Amazon Ember"/>
              </a:rPr>
              <a:t>nginx.conf</a:t>
            </a:r>
            <a:r>
              <a:rPr lang="en-US" sz="2400" b="0" i="0" dirty="0">
                <a:solidFill>
                  <a:srgbClr val="16191F"/>
                </a:solidFill>
                <a:effectLst/>
                <a:latin typeface="Amazon Ember"/>
              </a:rPr>
              <a:t> file from the repo we downloaded. Scroll down to </a:t>
            </a:r>
            <a:r>
              <a:rPr lang="en-US" sz="2400" b="1" i="0" dirty="0">
                <a:solidFill>
                  <a:srgbClr val="16191F"/>
                </a:solidFill>
                <a:effectLst/>
                <a:latin typeface="Amazon Ember"/>
              </a:rPr>
              <a:t>line 58</a:t>
            </a:r>
            <a:r>
              <a:rPr lang="en-US" sz="2400" b="0" i="0" dirty="0">
                <a:solidFill>
                  <a:srgbClr val="16191F"/>
                </a:solidFill>
                <a:effectLst/>
                <a:latin typeface="Amazon Ember"/>
              </a:rPr>
              <a:t> and replace [INTERNAL-LOADBALANCER-DNS] with your internal load balancer’s DNS entry. You can find this by navigating to your internal load balancer's details page. Then, upload this file </a:t>
            </a:r>
            <a:r>
              <a:rPr lang="en-US" sz="2400" b="1" i="0" dirty="0">
                <a:solidFill>
                  <a:srgbClr val="16191F"/>
                </a:solidFill>
                <a:effectLst/>
                <a:latin typeface="Amazon Ember"/>
              </a:rPr>
              <a:t>and</a:t>
            </a:r>
            <a:r>
              <a:rPr lang="en-US" sz="2400" b="0" i="0" dirty="0">
                <a:solidFill>
                  <a:srgbClr val="16191F"/>
                </a:solidFill>
                <a:effectLst/>
                <a:latin typeface="Amazon Ember"/>
              </a:rPr>
              <a:t> the </a:t>
            </a:r>
            <a:r>
              <a:rPr lang="en-US" sz="2400" b="1" i="0" dirty="0">
                <a:solidFill>
                  <a:srgbClr val="16191F"/>
                </a:solidFill>
                <a:effectLst/>
                <a:latin typeface="Amazon Ember"/>
              </a:rPr>
              <a:t>application-code/web-tier</a:t>
            </a:r>
            <a:r>
              <a:rPr lang="en-US" sz="2400" b="0" i="0" dirty="0">
                <a:solidFill>
                  <a:srgbClr val="16191F"/>
                </a:solidFill>
                <a:effectLst/>
                <a:latin typeface="Amazon Ember"/>
              </a:rPr>
              <a:t> folder to the s3 bucket .</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35836454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FB4EA3-E9E1-8F54-681A-C9A51F088CA8}"/>
              </a:ext>
            </a:extLst>
          </p:cNvPr>
          <p:cNvSpPr txBox="1"/>
          <p:nvPr/>
        </p:nvSpPr>
        <p:spPr>
          <a:xfrm>
            <a:off x="407368" y="1484784"/>
            <a:ext cx="11534376" cy="3416320"/>
          </a:xfrm>
          <a:prstGeom prst="rect">
            <a:avLst/>
          </a:prstGeom>
          <a:noFill/>
        </p:spPr>
        <p:txBody>
          <a:bodyPr wrap="none" rtlCol="0">
            <a:spAutoFit/>
          </a:bodyPr>
          <a:lstStyle/>
          <a:p>
            <a:r>
              <a:rPr lang="en-US" dirty="0">
                <a:solidFill>
                  <a:schemeClr val="bg1"/>
                </a:solidFill>
              </a:rPr>
              <a:t>curl -o- https://raw.githubusercontent.com/nvm-sh/nvm/v0.38.0/install.sh | bash</a:t>
            </a:r>
          </a:p>
          <a:p>
            <a:r>
              <a:rPr lang="en-US" dirty="0">
                <a:solidFill>
                  <a:schemeClr val="bg1"/>
                </a:solidFill>
              </a:rPr>
              <a:t>source ~/.</a:t>
            </a:r>
            <a:r>
              <a:rPr lang="en-US" dirty="0" err="1">
                <a:solidFill>
                  <a:schemeClr val="bg1"/>
                </a:solidFill>
              </a:rPr>
              <a:t>bashrc</a:t>
            </a:r>
            <a:endParaRPr lang="en-US" dirty="0">
              <a:solidFill>
                <a:schemeClr val="bg1"/>
              </a:solidFill>
            </a:endParaRPr>
          </a:p>
          <a:p>
            <a:r>
              <a:rPr lang="en-US" dirty="0">
                <a:solidFill>
                  <a:schemeClr val="bg1"/>
                </a:solidFill>
              </a:rPr>
              <a:t>#to install node version manager(NVM)</a:t>
            </a:r>
          </a:p>
          <a:p>
            <a:endParaRPr lang="en-US" dirty="0">
              <a:solidFill>
                <a:schemeClr val="bg1"/>
              </a:solidFill>
            </a:endParaRPr>
          </a:p>
          <a:p>
            <a:r>
              <a:rPr lang="en-US" dirty="0" err="1">
                <a:solidFill>
                  <a:schemeClr val="bg1"/>
                </a:solidFill>
              </a:rPr>
              <a:t>nvm</a:t>
            </a:r>
            <a:r>
              <a:rPr lang="en-US" dirty="0">
                <a:solidFill>
                  <a:schemeClr val="bg1"/>
                </a:solidFill>
              </a:rPr>
              <a:t> install 16</a:t>
            </a:r>
          </a:p>
          <a:p>
            <a:r>
              <a:rPr lang="en-US" dirty="0" err="1">
                <a:solidFill>
                  <a:schemeClr val="bg1"/>
                </a:solidFill>
              </a:rPr>
              <a:t>nvm</a:t>
            </a:r>
            <a:r>
              <a:rPr lang="en-US" dirty="0">
                <a:solidFill>
                  <a:schemeClr val="bg1"/>
                </a:solidFill>
              </a:rPr>
              <a:t> use 16</a:t>
            </a:r>
          </a:p>
          <a:p>
            <a:r>
              <a:rPr lang="en-US" dirty="0" err="1">
                <a:solidFill>
                  <a:schemeClr val="bg1"/>
                </a:solidFill>
              </a:rPr>
              <a:t>npm</a:t>
            </a:r>
            <a:r>
              <a:rPr lang="en-US" dirty="0">
                <a:solidFill>
                  <a:schemeClr val="bg1"/>
                </a:solidFill>
              </a:rPr>
              <a:t> install -g pm2   </a:t>
            </a:r>
          </a:p>
          <a:p>
            <a:r>
              <a:rPr lang="en-US" dirty="0">
                <a:solidFill>
                  <a:schemeClr val="bg1"/>
                </a:solidFill>
              </a:rPr>
              <a:t>#PM2 is a daemon process manager that will keep our node.js app running when we exit the instance or if it is rebooted. </a:t>
            </a:r>
          </a:p>
          <a:p>
            <a:endParaRPr lang="en-US" dirty="0">
              <a:solidFill>
                <a:schemeClr val="bg1"/>
              </a:solidFill>
            </a:endParaRPr>
          </a:p>
          <a:p>
            <a:r>
              <a:rPr lang="en-US" dirty="0">
                <a:solidFill>
                  <a:schemeClr val="bg1"/>
                </a:solidFill>
              </a:rPr>
              <a:t>cd ~/</a:t>
            </a:r>
          </a:p>
          <a:p>
            <a:r>
              <a:rPr lang="en-US" dirty="0" err="1">
                <a:solidFill>
                  <a:schemeClr val="bg1"/>
                </a:solidFill>
              </a:rPr>
              <a:t>aws</a:t>
            </a:r>
            <a:r>
              <a:rPr lang="en-US" dirty="0">
                <a:solidFill>
                  <a:schemeClr val="bg1"/>
                </a:solidFill>
              </a:rPr>
              <a:t> s3 cp s3://BUCKET_NAME/app-tier/ app-tier –recursive</a:t>
            </a:r>
          </a:p>
          <a:p>
            <a:endParaRPr lang="en-US" dirty="0">
              <a:solidFill>
                <a:schemeClr val="bg1"/>
              </a:solidFill>
            </a:endParaRPr>
          </a:p>
        </p:txBody>
      </p:sp>
      <p:sp>
        <p:nvSpPr>
          <p:cNvPr id="7" name="TextBox 6">
            <a:extLst>
              <a:ext uri="{FF2B5EF4-FFF2-40B4-BE49-F238E27FC236}">
                <a16:creationId xmlns:a16="http://schemas.microsoft.com/office/drawing/2014/main" id="{2B7A5FF1-0B8E-D132-8A13-4EEA467EC542}"/>
              </a:ext>
            </a:extLst>
          </p:cNvPr>
          <p:cNvSpPr txBox="1"/>
          <p:nvPr/>
        </p:nvSpPr>
        <p:spPr>
          <a:xfrm>
            <a:off x="479376" y="692696"/>
            <a:ext cx="7922297" cy="584775"/>
          </a:xfrm>
          <a:prstGeom prst="rect">
            <a:avLst/>
          </a:prstGeom>
          <a:noFill/>
        </p:spPr>
        <p:txBody>
          <a:bodyPr wrap="none" rtlCol="0">
            <a:spAutoFit/>
          </a:bodyPr>
          <a:lstStyle/>
          <a:p>
            <a:pPr marL="457200" indent="-457200">
              <a:buFont typeface="Arial" panose="020B0604020202020204" pitchFamily="34" charset="0"/>
              <a:buChar char="•"/>
            </a:pPr>
            <a:r>
              <a:rPr lang="en-IN" sz="3200" b="1" dirty="0">
                <a:solidFill>
                  <a:schemeClr val="bg1"/>
                </a:solidFill>
              </a:rPr>
              <a:t>Commands to be used in Web tier instance</a:t>
            </a:r>
          </a:p>
        </p:txBody>
      </p:sp>
    </p:spTree>
    <p:extLst>
      <p:ext uri="{BB962C8B-B14F-4D97-AF65-F5344CB8AC3E}">
        <p14:creationId xmlns:p14="http://schemas.microsoft.com/office/powerpoint/2010/main" val="4736026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58FFC1-0C16-78E6-2F33-A2E1293B83ED}"/>
              </a:ext>
            </a:extLst>
          </p:cNvPr>
          <p:cNvSpPr txBox="1"/>
          <p:nvPr/>
        </p:nvSpPr>
        <p:spPr>
          <a:xfrm>
            <a:off x="479376" y="692696"/>
            <a:ext cx="6676123" cy="5078313"/>
          </a:xfrm>
          <a:prstGeom prst="rect">
            <a:avLst/>
          </a:prstGeom>
          <a:noFill/>
        </p:spPr>
        <p:txBody>
          <a:bodyPr wrap="none" rtlCol="0">
            <a:spAutoFit/>
          </a:bodyPr>
          <a:lstStyle/>
          <a:p>
            <a:r>
              <a:rPr lang="en-US" dirty="0">
                <a:solidFill>
                  <a:schemeClr val="bg1"/>
                </a:solidFill>
              </a:rPr>
              <a:t>cd ~/app-tier</a:t>
            </a:r>
          </a:p>
          <a:p>
            <a:r>
              <a:rPr lang="en-US" dirty="0" err="1">
                <a:solidFill>
                  <a:schemeClr val="bg1"/>
                </a:solidFill>
              </a:rPr>
              <a:t>npm</a:t>
            </a:r>
            <a:r>
              <a:rPr lang="en-US" dirty="0">
                <a:solidFill>
                  <a:schemeClr val="bg1"/>
                </a:solidFill>
              </a:rPr>
              <a:t> install</a:t>
            </a:r>
          </a:p>
          <a:p>
            <a:r>
              <a:rPr lang="en-US" dirty="0">
                <a:solidFill>
                  <a:schemeClr val="bg1"/>
                </a:solidFill>
              </a:rPr>
              <a:t>pm2 start index.js</a:t>
            </a:r>
          </a:p>
          <a:p>
            <a:endParaRPr lang="en-US" dirty="0">
              <a:solidFill>
                <a:schemeClr val="bg1"/>
              </a:solidFill>
            </a:endParaRPr>
          </a:p>
          <a:p>
            <a:r>
              <a:rPr lang="en-US" dirty="0">
                <a:solidFill>
                  <a:schemeClr val="bg1"/>
                </a:solidFill>
              </a:rPr>
              <a:t>pm2 list</a:t>
            </a:r>
          </a:p>
          <a:p>
            <a:endParaRPr lang="en-US" dirty="0">
              <a:solidFill>
                <a:schemeClr val="bg1"/>
              </a:solidFill>
            </a:endParaRPr>
          </a:p>
          <a:p>
            <a:r>
              <a:rPr lang="en-US" dirty="0">
                <a:solidFill>
                  <a:schemeClr val="bg1"/>
                </a:solidFill>
              </a:rPr>
              <a:t>pm2 logs</a:t>
            </a:r>
          </a:p>
          <a:p>
            <a:endParaRPr lang="en-US" dirty="0">
              <a:solidFill>
                <a:schemeClr val="bg1"/>
              </a:solidFill>
            </a:endParaRPr>
          </a:p>
          <a:p>
            <a:r>
              <a:rPr lang="en-US" dirty="0">
                <a:solidFill>
                  <a:schemeClr val="bg1"/>
                </a:solidFill>
              </a:rPr>
              <a:t>pm2 startup</a:t>
            </a:r>
          </a:p>
          <a:p>
            <a:r>
              <a:rPr lang="en-US" dirty="0">
                <a:solidFill>
                  <a:schemeClr val="bg1"/>
                </a:solidFill>
              </a:rPr>
              <a:t>#copy paste the command generated</a:t>
            </a:r>
          </a:p>
          <a:p>
            <a:endParaRPr lang="en-US" dirty="0">
              <a:solidFill>
                <a:schemeClr val="bg1"/>
              </a:solidFill>
            </a:endParaRPr>
          </a:p>
          <a:p>
            <a:r>
              <a:rPr lang="en-US" dirty="0">
                <a:solidFill>
                  <a:schemeClr val="bg1"/>
                </a:solidFill>
              </a:rPr>
              <a:t>curl http://localhost:4000/health</a:t>
            </a:r>
          </a:p>
          <a:p>
            <a:r>
              <a:rPr lang="en-US" dirty="0">
                <a:solidFill>
                  <a:schemeClr val="bg1"/>
                </a:solidFill>
              </a:rPr>
              <a:t># health check endpoint that tells us if the app is simply running.</a:t>
            </a:r>
          </a:p>
          <a:p>
            <a:r>
              <a:rPr lang="en-US" dirty="0">
                <a:solidFill>
                  <a:schemeClr val="bg1"/>
                </a:solidFill>
              </a:rPr>
              <a:t>#"This is the health check" -will be the output</a:t>
            </a:r>
          </a:p>
          <a:p>
            <a:endParaRPr lang="en-US" dirty="0">
              <a:solidFill>
                <a:schemeClr val="bg1"/>
              </a:solidFill>
            </a:endParaRPr>
          </a:p>
          <a:p>
            <a:r>
              <a:rPr lang="en-US" dirty="0">
                <a:solidFill>
                  <a:schemeClr val="bg1"/>
                </a:solidFill>
              </a:rPr>
              <a:t>curl http://localhost:4000/transaction</a:t>
            </a:r>
          </a:p>
          <a:p>
            <a:r>
              <a:rPr lang="en-US" dirty="0">
                <a:solidFill>
                  <a:schemeClr val="bg1"/>
                </a:solidFill>
              </a:rPr>
              <a:t>#You should see a response containing the test data we added earlier</a:t>
            </a:r>
            <a:endParaRPr lang="en-IN" dirty="0">
              <a:solidFill>
                <a:schemeClr val="bg1"/>
              </a:solidFill>
            </a:endParaRPr>
          </a:p>
          <a:p>
            <a:endParaRPr lang="en-IN" dirty="0"/>
          </a:p>
        </p:txBody>
      </p:sp>
    </p:spTree>
    <p:extLst>
      <p:ext uri="{BB962C8B-B14F-4D97-AF65-F5344CB8AC3E}">
        <p14:creationId xmlns:p14="http://schemas.microsoft.com/office/powerpoint/2010/main" val="3603252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22)">
            <a:extLst>
              <a:ext uri="{FF2B5EF4-FFF2-40B4-BE49-F238E27FC236}">
                <a16:creationId xmlns:a16="http://schemas.microsoft.com/office/drawing/2014/main" id="{2013482C-C53C-F474-75F2-8D9A6CBCF98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23)">
            <a:extLst>
              <a:ext uri="{FF2B5EF4-FFF2-40B4-BE49-F238E27FC236}">
                <a16:creationId xmlns:a16="http://schemas.microsoft.com/office/drawing/2014/main" id="{6A20B170-1FD5-2F5D-1932-601627BB69B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FFDCE2E2-D059-CF1D-9018-2EFA384ACBC1}"/>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Navigate to Advanced details and select </a:t>
            </a:r>
            <a:r>
              <a:rPr lang="en-US" sz="2200" b="1" i="0" dirty="0">
                <a:solidFill>
                  <a:schemeClr val="bg1"/>
                </a:solidFill>
                <a:effectLst/>
                <a:latin typeface="Amazon Ember"/>
              </a:rPr>
              <a:t>IAM instance profile</a:t>
            </a:r>
            <a:r>
              <a:rPr lang="en-US" sz="2200" b="0" i="0" dirty="0">
                <a:solidFill>
                  <a:schemeClr val="bg1"/>
                </a:solidFill>
                <a:effectLst/>
                <a:latin typeface="Amazon Ember"/>
              </a:rPr>
              <a:t> to attach the role we created.</a:t>
            </a:r>
          </a:p>
        </p:txBody>
      </p:sp>
    </p:spTree>
    <p:extLst>
      <p:ext uri="{BB962C8B-B14F-4D97-AF65-F5344CB8AC3E}">
        <p14:creationId xmlns:p14="http://schemas.microsoft.com/office/powerpoint/2010/main" val="39197840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24)">
            <a:extLst>
              <a:ext uri="{FF2B5EF4-FFF2-40B4-BE49-F238E27FC236}">
                <a16:creationId xmlns:a16="http://schemas.microsoft.com/office/drawing/2014/main" id="{4CD623E7-811F-72F3-DB3B-3E38743449E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25)">
            <a:extLst>
              <a:ext uri="{FF2B5EF4-FFF2-40B4-BE49-F238E27FC236}">
                <a16:creationId xmlns:a16="http://schemas.microsoft.com/office/drawing/2014/main" id="{9F78937A-2D6D-1DE0-EE77-63215AA88CB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631025A2-E917-41DA-4F1B-0CD30030810B}"/>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Configure the web tier instance </a:t>
            </a:r>
            <a:r>
              <a:rPr lang="en-US" sz="2200" dirty="0">
                <a:solidFill>
                  <a:schemeClr val="bg1"/>
                </a:solidFill>
                <a:latin typeface="Amazon Ember"/>
              </a:rPr>
              <a:t>using the above commands</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21144509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26)">
            <a:extLst>
              <a:ext uri="{FF2B5EF4-FFF2-40B4-BE49-F238E27FC236}">
                <a16:creationId xmlns:a16="http://schemas.microsoft.com/office/drawing/2014/main" id="{0A09F7E3-E1D9-FEC4-8268-7D7CDC2A9A8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27)">
            <a:extLst>
              <a:ext uri="{FF2B5EF4-FFF2-40B4-BE49-F238E27FC236}">
                <a16:creationId xmlns:a16="http://schemas.microsoft.com/office/drawing/2014/main" id="{4FA1124B-EAC5-0C10-494A-51F1A91DF0B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700459C6-77A1-EAC1-C566-007EF8CA209F}"/>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Check if the application is working or not by using the public </a:t>
            </a:r>
            <a:r>
              <a:rPr lang="en-US" sz="2200" dirty="0" err="1">
                <a:solidFill>
                  <a:schemeClr val="bg1"/>
                </a:solidFill>
                <a:latin typeface="Amazon Ember"/>
              </a:rPr>
              <a:t>ip</a:t>
            </a:r>
            <a:r>
              <a:rPr lang="en-US" sz="2200" dirty="0">
                <a:solidFill>
                  <a:schemeClr val="bg1"/>
                </a:solidFill>
                <a:latin typeface="Amazon Ember"/>
              </a:rPr>
              <a:t>.</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4059996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28)">
            <a:extLst>
              <a:ext uri="{FF2B5EF4-FFF2-40B4-BE49-F238E27FC236}">
                <a16:creationId xmlns:a16="http://schemas.microsoft.com/office/drawing/2014/main" id="{EE382D53-845D-0058-EEF2-15955171658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29)">
            <a:extLst>
              <a:ext uri="{FF2B5EF4-FFF2-40B4-BE49-F238E27FC236}">
                <a16:creationId xmlns:a16="http://schemas.microsoft.com/office/drawing/2014/main" id="{6E01332D-5A1B-37E2-59D5-63632C3093D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4AA8D966-3214-DDCB-BC15-6FCB74BF110F}"/>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C</a:t>
            </a:r>
            <a:r>
              <a:rPr lang="en-US" sz="2200" b="0" i="0" dirty="0">
                <a:solidFill>
                  <a:schemeClr val="bg1"/>
                </a:solidFill>
                <a:effectLst/>
                <a:latin typeface="Amazon Ember"/>
              </a:rPr>
              <a:t>reate an image of the web tier instance.</a:t>
            </a:r>
          </a:p>
        </p:txBody>
      </p:sp>
    </p:spTree>
    <p:extLst>
      <p:ext uri="{BB962C8B-B14F-4D97-AF65-F5344CB8AC3E}">
        <p14:creationId xmlns:p14="http://schemas.microsoft.com/office/powerpoint/2010/main" val="25252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84)">
            <a:extLst>
              <a:ext uri="{FF2B5EF4-FFF2-40B4-BE49-F238E27FC236}">
                <a16:creationId xmlns:a16="http://schemas.microsoft.com/office/drawing/2014/main" id="{E4594247-0790-0AC6-ED14-4C713690CAE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385)">
            <a:extLst>
              <a:ext uri="{FF2B5EF4-FFF2-40B4-BE49-F238E27FC236}">
                <a16:creationId xmlns:a16="http://schemas.microsoft.com/office/drawing/2014/main" id="{C75A7B57-71EE-C700-8D97-84C61CF5361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pic>
        <p:nvPicPr>
          <p:cNvPr id="6" name="Picture 5">
            <a:extLst>
              <a:ext uri="{FF2B5EF4-FFF2-40B4-BE49-F238E27FC236}">
                <a16:creationId xmlns:a16="http://schemas.microsoft.com/office/drawing/2014/main" id="{605CB253-076E-083E-2068-BD89B7E7B458}"/>
              </a:ext>
            </a:extLst>
          </p:cNvPr>
          <p:cNvPicPr>
            <a:picLocks noChangeAspect="1"/>
          </p:cNvPicPr>
          <p:nvPr/>
        </p:nvPicPr>
        <p:blipFill>
          <a:blip r:embed="rId4"/>
          <a:stretch>
            <a:fillRect/>
          </a:stretch>
        </p:blipFill>
        <p:spPr>
          <a:xfrm>
            <a:off x="3288548" y="3093691"/>
            <a:ext cx="5614903" cy="670618"/>
          </a:xfrm>
          <a:prstGeom prst="rect">
            <a:avLst/>
          </a:prstGeom>
        </p:spPr>
      </p:pic>
      <p:sp>
        <p:nvSpPr>
          <p:cNvPr id="4" name="TextBox 3">
            <a:extLst>
              <a:ext uri="{FF2B5EF4-FFF2-40B4-BE49-F238E27FC236}">
                <a16:creationId xmlns:a16="http://schemas.microsoft.com/office/drawing/2014/main" id="{3B3B665E-E51A-3AD7-C49D-69D76F0CB5E8}"/>
              </a:ext>
            </a:extLst>
          </p:cNvPr>
          <p:cNvSpPr txBox="1"/>
          <p:nvPr/>
        </p:nvSpPr>
        <p:spPr>
          <a:xfrm>
            <a:off x="335360" y="332656"/>
            <a:ext cx="8856984" cy="1446550"/>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rgbClr val="16191F"/>
                </a:solidFill>
                <a:effectLst/>
                <a:latin typeface="Amazon Ember"/>
              </a:rPr>
              <a:t>When adding permissions, include the following AWS managed policies.</a:t>
            </a:r>
          </a:p>
          <a:p>
            <a:pPr marL="457200" indent="-457200" algn="l">
              <a:buAutoNum type="arabicPeriod"/>
            </a:pPr>
            <a:r>
              <a:rPr lang="en-IN" sz="2200" i="0" dirty="0">
                <a:solidFill>
                  <a:srgbClr val="16191F"/>
                </a:solidFill>
                <a:effectLst/>
                <a:latin typeface="Amazon Ember"/>
              </a:rPr>
              <a:t>AmazonS3ReadOnlyAccess</a:t>
            </a:r>
          </a:p>
          <a:p>
            <a:pPr marL="457200" indent="-457200" algn="l">
              <a:buAutoNum type="arabicPeriod"/>
            </a:pPr>
            <a:r>
              <a:rPr lang="en-IN" sz="2200" i="0" dirty="0" err="1">
                <a:solidFill>
                  <a:srgbClr val="16191F"/>
                </a:solidFill>
                <a:effectLst/>
                <a:latin typeface="Amazon Ember"/>
              </a:rPr>
              <a:t>AmazonSSMManagedInstanceCore</a:t>
            </a:r>
            <a:endParaRPr lang="en-IN" sz="2200" i="0" dirty="0">
              <a:solidFill>
                <a:srgbClr val="16191F"/>
              </a:solidFill>
              <a:effectLst/>
              <a:latin typeface="Amazon Ember"/>
            </a:endParaRPr>
          </a:p>
          <a:p>
            <a:pPr marL="342900" indent="-342900">
              <a:buFont typeface="Arial" panose="020B0604020202020204" pitchFamily="34" charset="0"/>
              <a:buChar char="•"/>
            </a:pPr>
            <a:endParaRPr lang="en-IN" sz="2200" dirty="0"/>
          </a:p>
        </p:txBody>
      </p:sp>
      <p:sp>
        <p:nvSpPr>
          <p:cNvPr id="8" name="TextBox 7">
            <a:extLst>
              <a:ext uri="{FF2B5EF4-FFF2-40B4-BE49-F238E27FC236}">
                <a16:creationId xmlns:a16="http://schemas.microsoft.com/office/drawing/2014/main" id="{5C6428B3-112A-4F6D-D262-7BAF401BCD6A}"/>
              </a:ext>
            </a:extLst>
          </p:cNvPr>
          <p:cNvSpPr txBox="1"/>
          <p:nvPr/>
        </p:nvSpPr>
        <p:spPr>
          <a:xfrm>
            <a:off x="335360" y="5157192"/>
            <a:ext cx="11377264" cy="1107996"/>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rgbClr val="16191F"/>
                </a:solidFill>
                <a:effectLst/>
                <a:latin typeface="Amazon Ember"/>
              </a:rPr>
              <a:t>These policies will allow our instances to download our code from S3 and use Systems Manager Session Manager to securely connect to our instances without SSH keys through the AWS console.</a:t>
            </a:r>
            <a:endParaRPr lang="en-IN" sz="2200" dirty="0"/>
          </a:p>
        </p:txBody>
      </p:sp>
    </p:spTree>
    <p:extLst>
      <p:ext uri="{BB962C8B-B14F-4D97-AF65-F5344CB8AC3E}">
        <p14:creationId xmlns:p14="http://schemas.microsoft.com/office/powerpoint/2010/main" val="18342315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30)">
            <a:extLst>
              <a:ext uri="{FF2B5EF4-FFF2-40B4-BE49-F238E27FC236}">
                <a16:creationId xmlns:a16="http://schemas.microsoft.com/office/drawing/2014/main" id="{D87AC073-98B8-D314-B1C0-535E941A8C1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31)">
            <a:extLst>
              <a:ext uri="{FF2B5EF4-FFF2-40B4-BE49-F238E27FC236}">
                <a16:creationId xmlns:a16="http://schemas.microsoft.com/office/drawing/2014/main" id="{AA07DF16-D302-BDE4-28A9-D2895F3557F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E17F96ED-3C21-6398-3FD3-D879227E7A3F}"/>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Create a target group for the </a:t>
            </a:r>
            <a:r>
              <a:rPr lang="en-US" sz="2200" dirty="0">
                <a:solidFill>
                  <a:schemeClr val="bg1"/>
                </a:solidFill>
                <a:latin typeface="Amazon Ember"/>
              </a:rPr>
              <a:t>external load balancer.</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3649085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32)">
            <a:extLst>
              <a:ext uri="{FF2B5EF4-FFF2-40B4-BE49-F238E27FC236}">
                <a16:creationId xmlns:a16="http://schemas.microsoft.com/office/drawing/2014/main" id="{E225C8FE-E330-6B18-B478-57ED8036BE7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33)">
            <a:extLst>
              <a:ext uri="{FF2B5EF4-FFF2-40B4-BE49-F238E27FC236}">
                <a16:creationId xmlns:a16="http://schemas.microsoft.com/office/drawing/2014/main" id="{A4432296-C03A-C70D-1B24-42170BBDF29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677430CB-F524-B400-FAE5-45306213C91C}"/>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Create a target group and Navigate to load balancer to create one</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275595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34)">
            <a:extLst>
              <a:ext uri="{FF2B5EF4-FFF2-40B4-BE49-F238E27FC236}">
                <a16:creationId xmlns:a16="http://schemas.microsoft.com/office/drawing/2014/main" id="{904F78A2-ED1C-A4A2-EEEE-7C274BC0937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35)">
            <a:extLst>
              <a:ext uri="{FF2B5EF4-FFF2-40B4-BE49-F238E27FC236}">
                <a16:creationId xmlns:a16="http://schemas.microsoft.com/office/drawing/2014/main" id="{4E901EDA-66A5-C1D6-5168-2F09DD05D73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8E41CD8F-A749-87D0-3BDC-1CAE4F236707}"/>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Select application load balancer, which is internet facing.</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7324895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36)">
            <a:extLst>
              <a:ext uri="{FF2B5EF4-FFF2-40B4-BE49-F238E27FC236}">
                <a16:creationId xmlns:a16="http://schemas.microsoft.com/office/drawing/2014/main" id="{CD66EB1E-C880-ED6A-7C69-D4A3A2CCF80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37)">
            <a:extLst>
              <a:ext uri="{FF2B5EF4-FFF2-40B4-BE49-F238E27FC236}">
                <a16:creationId xmlns:a16="http://schemas.microsoft.com/office/drawing/2014/main" id="{D956F592-E0AE-F897-815F-0A72A810D18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5529DE94-F007-4999-A970-C6CF07768933}"/>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Select the VPC and public subnets.</a:t>
            </a:r>
          </a:p>
        </p:txBody>
      </p:sp>
    </p:spTree>
    <p:extLst>
      <p:ext uri="{BB962C8B-B14F-4D97-AF65-F5344CB8AC3E}">
        <p14:creationId xmlns:p14="http://schemas.microsoft.com/office/powerpoint/2010/main" val="679156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38)">
            <a:extLst>
              <a:ext uri="{FF2B5EF4-FFF2-40B4-BE49-F238E27FC236}">
                <a16:creationId xmlns:a16="http://schemas.microsoft.com/office/drawing/2014/main" id="{3D6D1AE7-064E-A064-BA91-367F8EF5566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39)">
            <a:extLst>
              <a:ext uri="{FF2B5EF4-FFF2-40B4-BE49-F238E27FC236}">
                <a16:creationId xmlns:a16="http://schemas.microsoft.com/office/drawing/2014/main" id="{F57A45F7-4B6E-4ABB-2859-B5209A56146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B156DCB7-31BB-9FE2-FD47-9D3CE28B3B2A}"/>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Select the target group created and click on create load balancer</a:t>
            </a:r>
            <a:r>
              <a:rPr lang="en-US" sz="2200" b="0" i="0" dirty="0">
                <a:solidFill>
                  <a:schemeClr val="bg1"/>
                </a:solidFill>
                <a:effectLst/>
                <a:latin typeface="Amazon Ember"/>
              </a:rPr>
              <a:t>.</a:t>
            </a:r>
          </a:p>
        </p:txBody>
      </p:sp>
    </p:spTree>
    <p:extLst>
      <p:ext uri="{BB962C8B-B14F-4D97-AF65-F5344CB8AC3E}">
        <p14:creationId xmlns:p14="http://schemas.microsoft.com/office/powerpoint/2010/main" val="32716369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40)">
            <a:extLst>
              <a:ext uri="{FF2B5EF4-FFF2-40B4-BE49-F238E27FC236}">
                <a16:creationId xmlns:a16="http://schemas.microsoft.com/office/drawing/2014/main" id="{11369C90-DBED-DA1D-6106-8D146522C0B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41)">
            <a:extLst>
              <a:ext uri="{FF2B5EF4-FFF2-40B4-BE49-F238E27FC236}">
                <a16:creationId xmlns:a16="http://schemas.microsoft.com/office/drawing/2014/main" id="{41FB2D34-3C65-A38A-E7DF-A957D23D409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CC90EE6C-1DB2-9DE3-E629-88C425D23146}"/>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Create a launch template using AMI we created from the web tier instance.</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2264170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42)">
            <a:extLst>
              <a:ext uri="{FF2B5EF4-FFF2-40B4-BE49-F238E27FC236}">
                <a16:creationId xmlns:a16="http://schemas.microsoft.com/office/drawing/2014/main" id="{5D8343A1-04CA-53CD-1D1F-676FE1C1C00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43)">
            <a:extLst>
              <a:ext uri="{FF2B5EF4-FFF2-40B4-BE49-F238E27FC236}">
                <a16:creationId xmlns:a16="http://schemas.microsoft.com/office/drawing/2014/main" id="{D993697B-FD73-A5C5-B703-52D1685FB1D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E90E9E09-940C-DEA6-097B-7B9897335605}"/>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Launch the template by selecting the AMI, Instance type and Security group.  </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24969789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44)">
            <a:extLst>
              <a:ext uri="{FF2B5EF4-FFF2-40B4-BE49-F238E27FC236}">
                <a16:creationId xmlns:a16="http://schemas.microsoft.com/office/drawing/2014/main" id="{79F3B92C-93D9-F0F8-1602-3FA7B60E950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45)">
            <a:extLst>
              <a:ext uri="{FF2B5EF4-FFF2-40B4-BE49-F238E27FC236}">
                <a16:creationId xmlns:a16="http://schemas.microsoft.com/office/drawing/2014/main" id="{CC0764C0-1CCE-8A3C-E847-E94517675FF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359F0E1B-AC3A-32F2-5EC4-C3D41DECA041}"/>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chemeClr val="bg1"/>
                </a:solidFill>
                <a:effectLst/>
                <a:latin typeface="Amazon Ember"/>
              </a:rPr>
              <a:t>Navigate to Auto scaling group.</a:t>
            </a:r>
          </a:p>
        </p:txBody>
      </p:sp>
    </p:spTree>
    <p:extLst>
      <p:ext uri="{BB962C8B-B14F-4D97-AF65-F5344CB8AC3E}">
        <p14:creationId xmlns:p14="http://schemas.microsoft.com/office/powerpoint/2010/main" val="29430179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46)">
            <a:extLst>
              <a:ext uri="{FF2B5EF4-FFF2-40B4-BE49-F238E27FC236}">
                <a16:creationId xmlns:a16="http://schemas.microsoft.com/office/drawing/2014/main" id="{9B4C8A84-2C1C-8884-7CBC-098A990DC08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47)">
            <a:extLst>
              <a:ext uri="{FF2B5EF4-FFF2-40B4-BE49-F238E27FC236}">
                <a16:creationId xmlns:a16="http://schemas.microsoft.com/office/drawing/2014/main" id="{513B452D-5631-1C28-F457-406295FB2E0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2" name="TextBox 1">
            <a:extLst>
              <a:ext uri="{FF2B5EF4-FFF2-40B4-BE49-F238E27FC236}">
                <a16:creationId xmlns:a16="http://schemas.microsoft.com/office/drawing/2014/main" id="{67D9F0B6-488E-4EFE-525E-AB32468F237F}"/>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Select the Launch template created and press next</a:t>
            </a:r>
            <a:r>
              <a:rPr lang="en-US" sz="2200" b="0" i="0" dirty="0">
                <a:solidFill>
                  <a:schemeClr val="bg1"/>
                </a:solidFill>
                <a:effectLst/>
                <a:latin typeface="Amazon Ember"/>
              </a:rPr>
              <a:t>.</a:t>
            </a:r>
          </a:p>
        </p:txBody>
      </p:sp>
    </p:spTree>
    <p:extLst>
      <p:ext uri="{BB962C8B-B14F-4D97-AF65-F5344CB8AC3E}">
        <p14:creationId xmlns:p14="http://schemas.microsoft.com/office/powerpoint/2010/main" val="455423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48)">
            <a:extLst>
              <a:ext uri="{FF2B5EF4-FFF2-40B4-BE49-F238E27FC236}">
                <a16:creationId xmlns:a16="http://schemas.microsoft.com/office/drawing/2014/main" id="{FC7E9613-D058-FCFE-5EBF-95D971EC7E6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42900" y="1843088"/>
            <a:ext cx="5638800" cy="3171825"/>
          </a:xfrm>
          <a:prstGeom prst="rect">
            <a:avLst/>
          </a:prstGeom>
        </p:spPr>
      </p:pic>
      <p:pic>
        <p:nvPicPr>
          <p:cNvPr id="5" name="Picture 4" descr="Screenshot (549)">
            <a:extLst>
              <a:ext uri="{FF2B5EF4-FFF2-40B4-BE49-F238E27FC236}">
                <a16:creationId xmlns:a16="http://schemas.microsoft.com/office/drawing/2014/main" id="{293DEA0A-F620-136A-0F92-672652014B8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210300" y="1843088"/>
            <a:ext cx="5638800" cy="3171825"/>
          </a:xfrm>
          <a:prstGeom prst="rect">
            <a:avLst/>
          </a:prstGeom>
        </p:spPr>
      </p:pic>
      <p:sp>
        <p:nvSpPr>
          <p:cNvPr id="4" name="TextBox 3">
            <a:extLst>
              <a:ext uri="{FF2B5EF4-FFF2-40B4-BE49-F238E27FC236}">
                <a16:creationId xmlns:a16="http://schemas.microsoft.com/office/drawing/2014/main" id="{0EC68356-6AFB-21DD-C8E2-5E45B9E91DF0}"/>
              </a:ext>
            </a:extLst>
          </p:cNvPr>
          <p:cNvSpPr txBox="1"/>
          <p:nvPr/>
        </p:nvSpPr>
        <p:spPr>
          <a:xfrm>
            <a:off x="263352" y="5107831"/>
            <a:ext cx="11449272" cy="430887"/>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bg1"/>
                </a:solidFill>
                <a:latin typeface="Amazon Ember"/>
              </a:rPr>
              <a:t>Select the VPC and public subnets and the load balance we created.</a:t>
            </a:r>
            <a:endParaRPr lang="en-US" sz="2200" b="0" i="0" dirty="0">
              <a:solidFill>
                <a:schemeClr val="bg1"/>
              </a:solidFill>
              <a:effectLst/>
              <a:latin typeface="Amazon Ember"/>
            </a:endParaRPr>
          </a:p>
        </p:txBody>
      </p:sp>
    </p:spTree>
    <p:extLst>
      <p:ext uri="{BB962C8B-B14F-4D97-AF65-F5344CB8AC3E}">
        <p14:creationId xmlns:p14="http://schemas.microsoft.com/office/powerpoint/2010/main" val="3270209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2571</Words>
  <Application>Microsoft Office PowerPoint</Application>
  <PresentationFormat>Widescreen</PresentationFormat>
  <Paragraphs>233</Paragraphs>
  <Slides>103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Amazon Ember</vt:lpstr>
      <vt:lpstr>Arial</vt:lpstr>
      <vt:lpstr>Calibri</vt:lpstr>
      <vt:lpstr>Calibri Light</vt:lpstr>
      <vt:lpstr>Times New Roman</vt:lpstr>
      <vt:lpstr>var(--font-family-base-4om3hr,"Amazon Ember","Helvetica Neue",Roboto,Arial,sans-serif)</vt:lpstr>
      <vt:lpstr>Office Theme</vt:lpstr>
      <vt:lpstr>AWS THREE-TIER WEB ARCHITUCTURE</vt:lpstr>
      <vt:lpstr>PowerPoint Presentation</vt:lpstr>
      <vt:lpstr>Architecture designing is divided into multiple parts in order to ensure the smooth flow of the same</vt:lpstr>
      <vt:lpstr>1.The setup</vt:lpstr>
      <vt:lpstr>Download Code from Github </vt:lpstr>
      <vt:lpstr>S3 Bucket Creation </vt:lpstr>
      <vt:lpstr>IAM EC2 Instance Role Creation </vt:lpstr>
      <vt:lpstr>Select EC2 as the trusted entity</vt:lpstr>
      <vt:lpstr>PowerPoint Presentation</vt:lpstr>
      <vt:lpstr>PowerPoint Presentation</vt:lpstr>
      <vt:lpstr>2. Networking and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3.Database 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4.App Tier Instance Deployment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Gowda</dc:creator>
  <cp:lastModifiedBy>Akash Gowda</cp:lastModifiedBy>
  <cp:revision>3</cp:revision>
  <dcterms:created xsi:type="dcterms:W3CDTF">2023-10-10T12:58:39Z</dcterms:created>
  <dcterms:modified xsi:type="dcterms:W3CDTF">2024-02-15T07:34:22Z</dcterms:modified>
</cp:coreProperties>
</file>